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25"/>
  </p:notesMasterIdLst>
  <p:handoutMasterIdLst>
    <p:handoutMasterId r:id="rId26"/>
  </p:handoutMasterIdLst>
  <p:sldIdLst>
    <p:sldId id="380" r:id="rId5"/>
    <p:sldId id="385" r:id="rId6"/>
    <p:sldId id="406" r:id="rId7"/>
    <p:sldId id="432" r:id="rId8"/>
    <p:sldId id="433" r:id="rId9"/>
    <p:sldId id="435" r:id="rId10"/>
    <p:sldId id="434" r:id="rId11"/>
    <p:sldId id="436" r:id="rId12"/>
    <p:sldId id="437" r:id="rId13"/>
    <p:sldId id="438" r:id="rId14"/>
    <p:sldId id="446" r:id="rId15"/>
    <p:sldId id="447" r:id="rId16"/>
    <p:sldId id="444" r:id="rId17"/>
    <p:sldId id="445" r:id="rId18"/>
    <p:sldId id="442" r:id="rId19"/>
    <p:sldId id="443" r:id="rId20"/>
    <p:sldId id="448" r:id="rId21"/>
    <p:sldId id="449" r:id="rId22"/>
    <p:sldId id="450" r:id="rId23"/>
    <p:sldId id="451" r:id="rId24"/>
  </p:sldIdLst>
  <p:sldSz cx="9144000" cy="5143500" type="screen16x9"/>
  <p:notesSz cx="9926638" cy="679767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cadémie" id="{0B896E98-F45E-4768-8620-EDDF394BE181}">
          <p14:sldIdLst>
            <p14:sldId id="380"/>
            <p14:sldId id="385"/>
            <p14:sldId id="406"/>
            <p14:sldId id="432"/>
            <p14:sldId id="433"/>
            <p14:sldId id="435"/>
            <p14:sldId id="434"/>
            <p14:sldId id="436"/>
            <p14:sldId id="437"/>
            <p14:sldId id="438"/>
            <p14:sldId id="446"/>
            <p14:sldId id="447"/>
            <p14:sldId id="444"/>
            <p14:sldId id="445"/>
            <p14:sldId id="442"/>
            <p14:sldId id="443"/>
            <p14:sldId id="448"/>
            <p14:sldId id="449"/>
            <p14:sldId id="450"/>
            <p14:sldId id="451"/>
          </p14:sldIdLst>
        </p14:section>
        <p14:section name="Section sans titre" id="{622C8BB1-3030-4E9A-82D5-8CC7FE427116}">
          <p14:sldIdLst/>
        </p14:section>
        <p14:section name="Section sans titre" id="{517F88E1-11F5-4782-9CF6-5F5D1903B5B9}">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guerillot" initial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2979"/>
    <a:srgbClr val="292C74"/>
    <a:srgbClr val="DDDDFF"/>
    <a:srgbClr val="FC8B46"/>
    <a:srgbClr val="D776A4"/>
    <a:srgbClr val="000091"/>
    <a:srgbClr val="2ADEC0"/>
    <a:srgbClr val="2734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Style moyen 4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63" autoAdjust="0"/>
    <p:restoredTop sz="72522" autoAdjust="0"/>
  </p:normalViewPr>
  <p:slideViewPr>
    <p:cSldViewPr showGuides="1">
      <p:cViewPr varScale="1">
        <p:scale>
          <a:sx n="135" d="100"/>
          <a:sy n="135" d="100"/>
        </p:scale>
        <p:origin x="138" y="132"/>
      </p:cViewPr>
      <p:guideLst>
        <p:guide orient="horz" pos="1620"/>
        <p:guide orient="horz" pos="191"/>
        <p:guide orient="horz" pos="854"/>
        <p:guide orient="horz" pos="821"/>
        <p:guide orient="horz" pos="3049"/>
        <p:guide orient="horz" pos="3151"/>
        <p:guide pos="2880"/>
        <p:guide pos="476"/>
        <p:guide pos="5193"/>
        <p:guide pos="546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0"/>
            <a:ext cx="4301543" cy="341064"/>
          </a:xfrm>
          <a:prstGeom prst="rect">
            <a:avLst/>
          </a:prstGeom>
        </p:spPr>
        <p:txBody>
          <a:bodyPr vert="horz" lIns="91438" tIns="45719" rIns="91438" bIns="45719" rtlCol="0"/>
          <a:lstStyle>
            <a:lvl1pPr algn="l">
              <a:defRPr sz="1200"/>
            </a:lvl1pPr>
          </a:lstStyle>
          <a:p>
            <a:endParaRPr lang="fr-FR" dirty="0"/>
          </a:p>
        </p:txBody>
      </p:sp>
      <p:sp>
        <p:nvSpPr>
          <p:cNvPr id="3" name="Espace réservé de la date 2"/>
          <p:cNvSpPr>
            <a:spLocks noGrp="1"/>
          </p:cNvSpPr>
          <p:nvPr>
            <p:ph type="dt" sz="quarter" idx="1"/>
          </p:nvPr>
        </p:nvSpPr>
        <p:spPr>
          <a:xfrm>
            <a:off x="5622799" y="0"/>
            <a:ext cx="4301543" cy="341064"/>
          </a:xfrm>
          <a:prstGeom prst="rect">
            <a:avLst/>
          </a:prstGeom>
        </p:spPr>
        <p:txBody>
          <a:bodyPr vert="horz" lIns="91438" tIns="45719" rIns="91438" bIns="45719" rtlCol="0"/>
          <a:lstStyle>
            <a:lvl1pPr algn="r">
              <a:defRPr sz="1200"/>
            </a:lvl1pPr>
          </a:lstStyle>
          <a:p>
            <a:fld id="{67B06F9D-5949-40E4-A196-42C967EB2C82}" type="datetimeFigureOut">
              <a:rPr lang="fr-FR" smtClean="0"/>
              <a:t>06/12/2023</a:t>
            </a:fld>
            <a:endParaRPr lang="fr-FR" dirty="0"/>
          </a:p>
        </p:txBody>
      </p:sp>
      <p:sp>
        <p:nvSpPr>
          <p:cNvPr id="4" name="Espace réservé du pied de page 3"/>
          <p:cNvSpPr>
            <a:spLocks noGrp="1"/>
          </p:cNvSpPr>
          <p:nvPr>
            <p:ph type="ftr" sz="quarter" idx="2"/>
          </p:nvPr>
        </p:nvSpPr>
        <p:spPr>
          <a:xfrm>
            <a:off x="2" y="6456612"/>
            <a:ext cx="4301543" cy="341064"/>
          </a:xfrm>
          <a:prstGeom prst="rect">
            <a:avLst/>
          </a:prstGeom>
        </p:spPr>
        <p:txBody>
          <a:bodyPr vert="horz" lIns="91438" tIns="45719" rIns="91438" bIns="45719"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5622799" y="6456612"/>
            <a:ext cx="4301543" cy="341064"/>
          </a:xfrm>
          <a:prstGeom prst="rect">
            <a:avLst/>
          </a:prstGeom>
        </p:spPr>
        <p:txBody>
          <a:bodyPr vert="horz" lIns="91438" tIns="45719" rIns="91438" bIns="45719" rtlCol="0" anchor="b"/>
          <a:lstStyle>
            <a:lvl1pPr algn="r">
              <a:defRPr sz="1200"/>
            </a:lvl1pPr>
          </a:lstStyle>
          <a:p>
            <a:fld id="{54703A91-4D11-4F33-BB86-1C470CE72DB1}" type="slidenum">
              <a:rPr lang="fr-FR" smtClean="0"/>
              <a:t>‹N°›</a:t>
            </a:fld>
            <a:endParaRPr lang="fr-FR" dirty="0"/>
          </a:p>
        </p:txBody>
      </p:sp>
    </p:spTree>
    <p:extLst>
      <p:ext uri="{BB962C8B-B14F-4D97-AF65-F5344CB8AC3E}">
        <p14:creationId xmlns:p14="http://schemas.microsoft.com/office/powerpoint/2010/main" val="21422118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1"/>
            <a:ext cx="4301543" cy="339884"/>
          </a:xfrm>
          <a:prstGeom prst="rect">
            <a:avLst/>
          </a:prstGeom>
        </p:spPr>
        <p:txBody>
          <a:bodyPr vert="horz" lIns="91438" tIns="45719" rIns="91438" bIns="45719"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5622799" y="1"/>
            <a:ext cx="4301543" cy="339884"/>
          </a:xfrm>
          <a:prstGeom prst="rect">
            <a:avLst/>
          </a:prstGeom>
        </p:spPr>
        <p:txBody>
          <a:bodyPr vert="horz" lIns="91438" tIns="45719" rIns="91438" bIns="45719" rtlCol="0"/>
          <a:lstStyle>
            <a:lvl1pPr algn="r">
              <a:defRPr sz="1200">
                <a:latin typeface="Arial" pitchFamily="34" charset="0"/>
              </a:defRPr>
            </a:lvl1pPr>
          </a:lstStyle>
          <a:p>
            <a:fld id="{D680E798-53FF-4C51-A981-953463752515}" type="datetimeFigureOut">
              <a:rPr lang="fr-FR" smtClean="0"/>
              <a:pPr/>
              <a:t>06/12/2023</a:t>
            </a:fld>
            <a:endParaRPr lang="fr-FR" dirty="0"/>
          </a:p>
        </p:txBody>
      </p:sp>
      <p:sp>
        <p:nvSpPr>
          <p:cNvPr id="4" name="Espace réservé de l'image des diapositives 3"/>
          <p:cNvSpPr>
            <a:spLocks noGrp="1" noRot="1" noChangeAspect="1"/>
          </p:cNvSpPr>
          <p:nvPr>
            <p:ph type="sldImg" idx="2"/>
          </p:nvPr>
        </p:nvSpPr>
        <p:spPr>
          <a:xfrm>
            <a:off x="2697163" y="509588"/>
            <a:ext cx="4532312" cy="2549525"/>
          </a:xfrm>
          <a:prstGeom prst="rect">
            <a:avLst/>
          </a:prstGeom>
          <a:noFill/>
          <a:ln w="12700">
            <a:solidFill>
              <a:prstClr val="black"/>
            </a:solidFill>
          </a:ln>
        </p:spPr>
        <p:txBody>
          <a:bodyPr vert="horz" lIns="91438" tIns="45719" rIns="91438" bIns="45719" rtlCol="0" anchor="ctr"/>
          <a:lstStyle/>
          <a:p>
            <a:endParaRPr lang="fr-FR" dirty="0"/>
          </a:p>
        </p:txBody>
      </p:sp>
      <p:sp>
        <p:nvSpPr>
          <p:cNvPr id="5" name="Espace réservé des commentaires 4"/>
          <p:cNvSpPr>
            <a:spLocks noGrp="1"/>
          </p:cNvSpPr>
          <p:nvPr>
            <p:ph type="body" sz="quarter" idx="3"/>
          </p:nvPr>
        </p:nvSpPr>
        <p:spPr>
          <a:xfrm>
            <a:off x="992665" y="3228896"/>
            <a:ext cx="7941310" cy="3058954"/>
          </a:xfrm>
          <a:prstGeom prst="rect">
            <a:avLst/>
          </a:prstGeom>
        </p:spPr>
        <p:txBody>
          <a:bodyPr vert="horz" lIns="91438" tIns="45719" rIns="91438" bIns="45719"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2" y="6456612"/>
            <a:ext cx="4301543" cy="339884"/>
          </a:xfrm>
          <a:prstGeom prst="rect">
            <a:avLst/>
          </a:prstGeom>
        </p:spPr>
        <p:txBody>
          <a:bodyPr vert="horz" lIns="91438" tIns="45719" rIns="91438" bIns="45719"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5622799" y="6456612"/>
            <a:ext cx="4301543" cy="339884"/>
          </a:xfrm>
          <a:prstGeom prst="rect">
            <a:avLst/>
          </a:prstGeom>
        </p:spPr>
        <p:txBody>
          <a:bodyPr vert="horz" lIns="91438" tIns="45719" rIns="91438" bIns="45719"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a:t>
            </a:fld>
            <a:endParaRPr lang="fr-FR" dirty="0"/>
          </a:p>
        </p:txBody>
      </p:sp>
    </p:spTree>
    <p:extLst>
      <p:ext uri="{BB962C8B-B14F-4D97-AF65-F5344CB8AC3E}">
        <p14:creationId xmlns:p14="http://schemas.microsoft.com/office/powerpoint/2010/main" val="2000244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FFC000"/>
              </a:solidFill>
              <a:effectLst/>
              <a:uLnTx/>
              <a:uFillTx/>
              <a:latin typeface="Arial"/>
              <a:ea typeface="+mn-ea"/>
              <a:cs typeface="+mn-cs"/>
            </a:endParaRP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10</a:t>
            </a:fld>
            <a:endParaRPr lang="fr-FR" dirty="0"/>
          </a:p>
        </p:txBody>
      </p:sp>
    </p:spTree>
    <p:extLst>
      <p:ext uri="{BB962C8B-B14F-4D97-AF65-F5344CB8AC3E}">
        <p14:creationId xmlns:p14="http://schemas.microsoft.com/office/powerpoint/2010/main" val="4111644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FFC000"/>
              </a:solidFill>
              <a:effectLst/>
              <a:uLnTx/>
              <a:uFillTx/>
              <a:latin typeface="Arial"/>
              <a:ea typeface="+mn-ea"/>
              <a:cs typeface="+mn-cs"/>
            </a:endParaRP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11</a:t>
            </a:fld>
            <a:endParaRPr lang="fr-FR" dirty="0"/>
          </a:p>
        </p:txBody>
      </p:sp>
    </p:spTree>
    <p:extLst>
      <p:ext uri="{BB962C8B-B14F-4D97-AF65-F5344CB8AC3E}">
        <p14:creationId xmlns:p14="http://schemas.microsoft.com/office/powerpoint/2010/main" val="35280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FFC000"/>
              </a:solidFill>
              <a:effectLst/>
              <a:uLnTx/>
              <a:uFillTx/>
              <a:latin typeface="Arial"/>
              <a:ea typeface="+mn-ea"/>
              <a:cs typeface="+mn-cs"/>
            </a:endParaRP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12</a:t>
            </a:fld>
            <a:endParaRPr lang="fr-FR" dirty="0"/>
          </a:p>
        </p:txBody>
      </p:sp>
    </p:spTree>
    <p:extLst>
      <p:ext uri="{BB962C8B-B14F-4D97-AF65-F5344CB8AC3E}">
        <p14:creationId xmlns:p14="http://schemas.microsoft.com/office/powerpoint/2010/main" val="3937725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FFC000"/>
              </a:solidFill>
              <a:effectLst/>
              <a:uLnTx/>
              <a:uFillTx/>
              <a:latin typeface="Arial"/>
              <a:ea typeface="+mn-ea"/>
              <a:cs typeface="+mn-cs"/>
            </a:endParaRP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13</a:t>
            </a:fld>
            <a:endParaRPr lang="fr-FR" dirty="0"/>
          </a:p>
        </p:txBody>
      </p:sp>
    </p:spTree>
    <p:extLst>
      <p:ext uri="{BB962C8B-B14F-4D97-AF65-F5344CB8AC3E}">
        <p14:creationId xmlns:p14="http://schemas.microsoft.com/office/powerpoint/2010/main" val="3157687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FFC000"/>
              </a:solidFill>
              <a:effectLst/>
              <a:uLnTx/>
              <a:uFillTx/>
              <a:latin typeface="Arial"/>
              <a:ea typeface="+mn-ea"/>
              <a:cs typeface="+mn-cs"/>
            </a:endParaRP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14</a:t>
            </a:fld>
            <a:endParaRPr lang="fr-FR" dirty="0"/>
          </a:p>
        </p:txBody>
      </p:sp>
    </p:spTree>
    <p:extLst>
      <p:ext uri="{BB962C8B-B14F-4D97-AF65-F5344CB8AC3E}">
        <p14:creationId xmlns:p14="http://schemas.microsoft.com/office/powerpoint/2010/main" val="3673983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FFC000"/>
              </a:solidFill>
              <a:effectLst/>
              <a:uLnTx/>
              <a:uFillTx/>
              <a:latin typeface="Arial"/>
              <a:ea typeface="+mn-ea"/>
              <a:cs typeface="+mn-cs"/>
            </a:endParaRP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15</a:t>
            </a:fld>
            <a:endParaRPr lang="fr-FR" dirty="0"/>
          </a:p>
        </p:txBody>
      </p:sp>
    </p:spTree>
    <p:extLst>
      <p:ext uri="{BB962C8B-B14F-4D97-AF65-F5344CB8AC3E}">
        <p14:creationId xmlns:p14="http://schemas.microsoft.com/office/powerpoint/2010/main" val="27989931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FFC000"/>
              </a:solidFill>
              <a:effectLst/>
              <a:uLnTx/>
              <a:uFillTx/>
              <a:latin typeface="Arial"/>
              <a:ea typeface="+mn-ea"/>
              <a:cs typeface="+mn-cs"/>
            </a:endParaRP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16</a:t>
            </a:fld>
            <a:endParaRPr lang="fr-FR" dirty="0"/>
          </a:p>
        </p:txBody>
      </p:sp>
    </p:spTree>
    <p:extLst>
      <p:ext uri="{BB962C8B-B14F-4D97-AF65-F5344CB8AC3E}">
        <p14:creationId xmlns:p14="http://schemas.microsoft.com/office/powerpoint/2010/main" val="1054205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FFC000"/>
              </a:solidFill>
              <a:effectLst/>
              <a:uLnTx/>
              <a:uFillTx/>
              <a:latin typeface="Arial"/>
              <a:ea typeface="+mn-ea"/>
              <a:cs typeface="+mn-cs"/>
            </a:endParaRP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17</a:t>
            </a:fld>
            <a:endParaRPr lang="fr-FR" dirty="0"/>
          </a:p>
        </p:txBody>
      </p:sp>
    </p:spTree>
    <p:extLst>
      <p:ext uri="{BB962C8B-B14F-4D97-AF65-F5344CB8AC3E}">
        <p14:creationId xmlns:p14="http://schemas.microsoft.com/office/powerpoint/2010/main" val="33353393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FFC000"/>
              </a:solidFill>
              <a:effectLst/>
              <a:uLnTx/>
              <a:uFillTx/>
              <a:latin typeface="Arial"/>
              <a:ea typeface="+mn-ea"/>
              <a:cs typeface="+mn-cs"/>
            </a:endParaRP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18</a:t>
            </a:fld>
            <a:endParaRPr lang="fr-FR" dirty="0"/>
          </a:p>
        </p:txBody>
      </p:sp>
    </p:spTree>
    <p:extLst>
      <p:ext uri="{BB962C8B-B14F-4D97-AF65-F5344CB8AC3E}">
        <p14:creationId xmlns:p14="http://schemas.microsoft.com/office/powerpoint/2010/main" val="2447765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FFC000"/>
              </a:solidFill>
              <a:effectLst/>
              <a:uLnTx/>
              <a:uFillTx/>
              <a:latin typeface="Arial"/>
              <a:ea typeface="+mn-ea"/>
              <a:cs typeface="+mn-cs"/>
            </a:endParaRP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19</a:t>
            </a:fld>
            <a:endParaRPr lang="fr-FR" dirty="0"/>
          </a:p>
        </p:txBody>
      </p:sp>
    </p:spTree>
    <p:extLst>
      <p:ext uri="{BB962C8B-B14F-4D97-AF65-F5344CB8AC3E}">
        <p14:creationId xmlns:p14="http://schemas.microsoft.com/office/powerpoint/2010/main" val="2406914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FFC000"/>
              </a:solidFill>
              <a:effectLst/>
              <a:uLnTx/>
              <a:uFillTx/>
              <a:latin typeface="Arial"/>
              <a:ea typeface="+mn-ea"/>
              <a:cs typeface="+mn-cs"/>
            </a:endParaRP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a:t>
            </a:fld>
            <a:endParaRPr lang="fr-FR" dirty="0"/>
          </a:p>
        </p:txBody>
      </p:sp>
    </p:spTree>
    <p:extLst>
      <p:ext uri="{BB962C8B-B14F-4D97-AF65-F5344CB8AC3E}">
        <p14:creationId xmlns:p14="http://schemas.microsoft.com/office/powerpoint/2010/main" val="14090647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FFC000"/>
              </a:solidFill>
              <a:effectLst/>
              <a:uLnTx/>
              <a:uFillTx/>
              <a:latin typeface="Arial"/>
              <a:ea typeface="+mn-ea"/>
              <a:cs typeface="+mn-cs"/>
            </a:endParaRP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20</a:t>
            </a:fld>
            <a:endParaRPr lang="fr-FR" dirty="0"/>
          </a:p>
        </p:txBody>
      </p:sp>
    </p:spTree>
    <p:extLst>
      <p:ext uri="{BB962C8B-B14F-4D97-AF65-F5344CB8AC3E}">
        <p14:creationId xmlns:p14="http://schemas.microsoft.com/office/powerpoint/2010/main" val="528388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FFC000"/>
              </a:solidFill>
              <a:effectLst/>
              <a:uLnTx/>
              <a:uFillTx/>
              <a:latin typeface="Arial"/>
              <a:ea typeface="+mn-ea"/>
              <a:cs typeface="+mn-cs"/>
            </a:endParaRP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a:t>
            </a:fld>
            <a:endParaRPr lang="fr-FR" dirty="0"/>
          </a:p>
        </p:txBody>
      </p:sp>
    </p:spTree>
    <p:extLst>
      <p:ext uri="{BB962C8B-B14F-4D97-AF65-F5344CB8AC3E}">
        <p14:creationId xmlns:p14="http://schemas.microsoft.com/office/powerpoint/2010/main" val="243554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FFC000"/>
              </a:solidFill>
              <a:effectLst/>
              <a:uLnTx/>
              <a:uFillTx/>
              <a:latin typeface="Arial"/>
              <a:ea typeface="+mn-ea"/>
              <a:cs typeface="+mn-cs"/>
            </a:endParaRP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4</a:t>
            </a:fld>
            <a:endParaRPr lang="fr-FR" dirty="0"/>
          </a:p>
        </p:txBody>
      </p:sp>
    </p:spTree>
    <p:extLst>
      <p:ext uri="{BB962C8B-B14F-4D97-AF65-F5344CB8AC3E}">
        <p14:creationId xmlns:p14="http://schemas.microsoft.com/office/powerpoint/2010/main" val="2165271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FFC000"/>
              </a:solidFill>
              <a:effectLst/>
              <a:uLnTx/>
              <a:uFillTx/>
              <a:latin typeface="Arial"/>
              <a:ea typeface="+mn-ea"/>
              <a:cs typeface="+mn-cs"/>
            </a:endParaRP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5</a:t>
            </a:fld>
            <a:endParaRPr lang="fr-FR" dirty="0"/>
          </a:p>
        </p:txBody>
      </p:sp>
    </p:spTree>
    <p:extLst>
      <p:ext uri="{BB962C8B-B14F-4D97-AF65-F5344CB8AC3E}">
        <p14:creationId xmlns:p14="http://schemas.microsoft.com/office/powerpoint/2010/main" val="4004243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FFC000"/>
              </a:solidFill>
              <a:effectLst/>
              <a:uLnTx/>
              <a:uFillTx/>
              <a:latin typeface="Arial"/>
              <a:ea typeface="+mn-ea"/>
              <a:cs typeface="+mn-cs"/>
            </a:endParaRP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6</a:t>
            </a:fld>
            <a:endParaRPr lang="fr-FR" dirty="0"/>
          </a:p>
        </p:txBody>
      </p:sp>
    </p:spTree>
    <p:extLst>
      <p:ext uri="{BB962C8B-B14F-4D97-AF65-F5344CB8AC3E}">
        <p14:creationId xmlns:p14="http://schemas.microsoft.com/office/powerpoint/2010/main" val="4085684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FFC000"/>
              </a:solidFill>
              <a:effectLst/>
              <a:uLnTx/>
              <a:uFillTx/>
              <a:latin typeface="Arial"/>
              <a:ea typeface="+mn-ea"/>
              <a:cs typeface="+mn-cs"/>
            </a:endParaRP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7</a:t>
            </a:fld>
            <a:endParaRPr lang="fr-FR" dirty="0"/>
          </a:p>
        </p:txBody>
      </p:sp>
    </p:spTree>
    <p:extLst>
      <p:ext uri="{BB962C8B-B14F-4D97-AF65-F5344CB8AC3E}">
        <p14:creationId xmlns:p14="http://schemas.microsoft.com/office/powerpoint/2010/main" val="3461599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FFC000"/>
              </a:solidFill>
              <a:effectLst/>
              <a:uLnTx/>
              <a:uFillTx/>
              <a:latin typeface="Arial"/>
              <a:ea typeface="+mn-ea"/>
              <a:cs typeface="+mn-cs"/>
            </a:endParaRP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8</a:t>
            </a:fld>
            <a:endParaRPr lang="fr-FR" dirty="0"/>
          </a:p>
        </p:txBody>
      </p:sp>
    </p:spTree>
    <p:extLst>
      <p:ext uri="{BB962C8B-B14F-4D97-AF65-F5344CB8AC3E}">
        <p14:creationId xmlns:p14="http://schemas.microsoft.com/office/powerpoint/2010/main" val="3431882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FFC000"/>
              </a:solidFill>
              <a:effectLst/>
              <a:uLnTx/>
              <a:uFillTx/>
              <a:latin typeface="Arial"/>
              <a:ea typeface="+mn-ea"/>
              <a:cs typeface="+mn-cs"/>
            </a:endParaRP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9</a:t>
            </a:fld>
            <a:endParaRPr lang="fr-FR" dirty="0"/>
          </a:p>
        </p:txBody>
      </p:sp>
    </p:spTree>
    <p:extLst>
      <p:ext uri="{BB962C8B-B14F-4D97-AF65-F5344CB8AC3E}">
        <p14:creationId xmlns:p14="http://schemas.microsoft.com/office/powerpoint/2010/main" val="15711084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r>
              <a:rPr lang="fr-FR"/>
              <a:t>Lundi 28 août 2023</a:t>
            </a:r>
            <a:endParaRPr lang="fr-FR" dirty="0"/>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8" name="Image 7">
            <a:extLst>
              <a:ext uri="{FF2B5EF4-FFF2-40B4-BE49-F238E27FC236}">
                <a16:creationId xmlns:a16="http://schemas.microsoft.com/office/drawing/2014/main" id="{D74DC2EF-4B2D-374B-8735-E2E0EBAD3F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3528" y="180514"/>
            <a:ext cx="4262004" cy="3504608"/>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a:xfrm>
            <a:off x="7614000" y="4783500"/>
            <a:ext cx="1170000" cy="236522"/>
          </a:xfrm>
        </p:spPr>
        <p:txBody>
          <a:bodyPr/>
          <a:lstStyle/>
          <a:p>
            <a:pPr algn="r"/>
            <a:r>
              <a:rPr lang="fr-FR" cap="all"/>
              <a:t>Lundi 28 août 2023</a:t>
            </a:r>
            <a:endParaRPr lang="fr-FR" cap="all" dirty="0"/>
          </a:p>
        </p:txBody>
      </p:sp>
      <p:sp>
        <p:nvSpPr>
          <p:cNvPr id="8" name="Espace réservé du numéro de diapositive 7"/>
          <p:cNvSpPr>
            <a:spLocks noGrp="1"/>
          </p:cNvSpPr>
          <p:nvPr>
            <p:ph type="sldNum" sz="quarter" idx="12"/>
          </p:nvPr>
        </p:nvSpPr>
        <p:spPr bwMode="gray">
          <a:xfrm>
            <a:off x="6264000" y="4783500"/>
            <a:ext cx="1350000" cy="236522"/>
          </a:xfrm>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ommai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bwMode="gray"/>
        <p:txBody>
          <a:bodyPr/>
          <a:lstStyle/>
          <a:p>
            <a:pPr algn="r"/>
            <a:r>
              <a:rPr lang="fr-FR" cap="all"/>
              <a:t>Lundi 28 août 2023</a:t>
            </a:r>
            <a:endParaRPr lang="fr-FR" cap="all" dirty="0"/>
          </a:p>
        </p:txBody>
      </p:sp>
      <p:sp>
        <p:nvSpPr>
          <p:cNvPr id="4" name="Espace réservé du pied de page 3"/>
          <p:cNvSpPr>
            <a:spLocks noGrp="1"/>
          </p:cNvSpPr>
          <p:nvPr>
            <p:ph type="ftr" sz="quarter" idx="11"/>
          </p:nvPr>
        </p:nvSpPr>
        <p:spPr bwMode="gray"/>
        <p:txBody>
          <a:bodyPr/>
          <a:lstStyle/>
          <a:p>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cxnSp>
        <p:nvCxnSpPr>
          <p:cNvPr id="14" name="Connecteur droit 13"/>
          <p:cNvCxnSpPr/>
          <p:nvPr userDrawn="1"/>
        </p:nvCxnSpPr>
        <p:spPr bwMode="gray">
          <a:xfrm>
            <a:off x="360000" y="4784400"/>
            <a:ext cx="8424000" cy="0"/>
          </a:xfrm>
          <a:prstGeom prst="line">
            <a:avLst/>
          </a:prstGeom>
          <a:ln w="10160">
            <a:solidFill>
              <a:srgbClr val="00009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10304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4783500"/>
            <a:ext cx="1170000" cy="236522"/>
          </a:xfrm>
          <a:prstGeom prst="rect">
            <a:avLst/>
          </a:prstGeom>
        </p:spPr>
        <p:txBody>
          <a:bodyPr vert="horz" lIns="0" tIns="0" rIns="0" bIns="0" rtlCol="0" anchor="ctr" anchorCtr="0">
            <a:noAutofit/>
          </a:bodyPr>
          <a:lstStyle>
            <a:lvl1pPr algn="ctr">
              <a:defRPr sz="750" b="0" i="0">
                <a:solidFill>
                  <a:srgbClr val="000091"/>
                </a:solidFill>
                <a:latin typeface="Arial-Mdm" charset="0"/>
                <a:ea typeface="Arial-Mdm" charset="0"/>
                <a:cs typeface="Arial-Mdm" charset="0"/>
              </a:defRPr>
            </a:lvl1pPr>
          </a:lstStyle>
          <a:p>
            <a:pPr algn="r"/>
            <a:r>
              <a:rPr lang="fr-FR" cap="all"/>
              <a:t>Lundi 28 août 2023</a:t>
            </a:r>
            <a:endParaRPr lang="fr-FR" cap="all" dirty="0"/>
          </a:p>
        </p:txBody>
      </p:sp>
      <p:sp>
        <p:nvSpPr>
          <p:cNvPr id="5" name="Espace réservé du pied de page 4"/>
          <p:cNvSpPr>
            <a:spLocks noGrp="1"/>
          </p:cNvSpPr>
          <p:nvPr>
            <p:ph type="ftr" sz="quarter" idx="3"/>
          </p:nvPr>
        </p:nvSpPr>
        <p:spPr bwMode="gray">
          <a:xfrm>
            <a:off x="360000" y="4783500"/>
            <a:ext cx="5904000" cy="236522"/>
          </a:xfrm>
          <a:prstGeom prst="rect">
            <a:avLst/>
          </a:prstGeom>
        </p:spPr>
        <p:txBody>
          <a:bodyPr vert="horz" lIns="0" tIns="0" rIns="0" bIns="0" rtlCol="0" anchor="ctr" anchorCtr="0">
            <a:noAutofit/>
          </a:bodyPr>
          <a:lstStyle>
            <a:lvl1pPr algn="l">
              <a:defRPr sz="750" b="1">
                <a:solidFill>
                  <a:srgbClr val="000091"/>
                </a:solidFill>
              </a:defRPr>
            </a:lvl1pPr>
          </a:lstStyle>
          <a:p>
            <a:endParaRPr lang="fr-FR" dirty="0"/>
          </a:p>
        </p:txBody>
      </p:sp>
      <p:sp>
        <p:nvSpPr>
          <p:cNvPr id="6" name="Espace réservé du numéro de diapositive 5"/>
          <p:cNvSpPr>
            <a:spLocks noGrp="1"/>
          </p:cNvSpPr>
          <p:nvPr>
            <p:ph type="sldNum" sz="quarter" idx="4"/>
          </p:nvPr>
        </p:nvSpPr>
        <p:spPr bwMode="gray">
          <a:xfrm>
            <a:off x="6264000" y="4783500"/>
            <a:ext cx="1350000" cy="236522"/>
          </a:xfrm>
          <a:prstGeom prst="rect">
            <a:avLst/>
          </a:prstGeom>
        </p:spPr>
        <p:txBody>
          <a:bodyPr vert="horz" lIns="0" tIns="0" rIns="0" bIns="0" rtlCol="0" anchor="ctr" anchorCtr="0">
            <a:noAutofit/>
          </a:bodyPr>
          <a:lstStyle>
            <a:lvl1pPr algn="r">
              <a:defRPr sz="750" b="0" i="0">
                <a:solidFill>
                  <a:srgbClr val="000091"/>
                </a:solidFill>
                <a:latin typeface="Arial-Mdm" charset="0"/>
                <a:ea typeface="Arial-Mdm" charset="0"/>
                <a:cs typeface="Arial-Mdm" charset="0"/>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60000" y="4784400"/>
            <a:ext cx="8424000" cy="0"/>
          </a:xfrm>
          <a:prstGeom prst="line">
            <a:avLst/>
          </a:prstGeom>
          <a:ln w="10160">
            <a:solidFill>
              <a:srgbClr val="000091"/>
            </a:soli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985C7C26-3777-6343-8C6F-2F6E4C4CEF2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23528" y="108091"/>
            <a:ext cx="755765" cy="621458"/>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Lst>
  <p:hf sldNum="0" hdr="0" ftr="0"/>
  <p:txStyles>
    <p:title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cardie.ac-creteil.fr/spip.php?rubrique48"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hyperlink" Target="http://journals.openedition.org/ree/8818"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Tree>
    <p:extLst>
      <p:ext uri="{BB962C8B-B14F-4D97-AF65-F5344CB8AC3E}">
        <p14:creationId xmlns:p14="http://schemas.microsoft.com/office/powerpoint/2010/main" val="1694103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ceHolder 2"/>
          <p:cNvSpPr>
            <a:spLocks noGrp="1"/>
          </p:cNvSpPr>
          <p:nvPr>
            <p:ph type="ftr" idx="4294967295"/>
          </p:nvPr>
        </p:nvSpPr>
        <p:spPr>
          <a:xfrm>
            <a:off x="360000" y="4783680"/>
            <a:ext cx="5903640" cy="236160"/>
          </a:xfrm>
          <a:prstGeom prst="rect">
            <a:avLst/>
          </a:prstGeom>
          <a:noFill/>
          <a:ln w="0">
            <a:noFill/>
          </a:ln>
        </p:spPr>
        <p:txBody>
          <a:bodyPr lIns="0" tIns="0" rIns="0" bIns="0" anchor="ctr">
            <a:noAutofit/>
          </a:bodyPr>
          <a:lstStyle>
            <a:lvl1pPr>
              <a:lnSpc>
                <a:spcPct val="100000"/>
              </a:lnSpc>
              <a:buNone/>
              <a:defRPr lang="fr-FR" sz="750" b="1" strike="noStrike" spc="-1">
                <a:solidFill>
                  <a:srgbClr val="000091"/>
                </a:solidFill>
                <a:latin typeface="Arial"/>
              </a:defRPr>
            </a:lvl1pPr>
          </a:lstStyle>
          <a:p>
            <a:pPr>
              <a:lnSpc>
                <a:spcPct val="100000"/>
              </a:lnSpc>
              <a:buNone/>
            </a:pPr>
            <a:r>
              <a:rPr lang="fr-FR" sz="750" b="1" strike="noStrike" spc="-1" dirty="0">
                <a:solidFill>
                  <a:srgbClr val="000091"/>
                </a:solidFill>
                <a:latin typeface="Arial"/>
              </a:rPr>
              <a:t>École académique de la formation continue – CARDIE Sabine </a:t>
            </a:r>
            <a:r>
              <a:rPr lang="fr-FR" sz="750" b="1" strike="noStrike" spc="-1" dirty="0" err="1" smtClean="0">
                <a:solidFill>
                  <a:srgbClr val="000091"/>
                </a:solidFill>
                <a:latin typeface="Arial"/>
              </a:rPr>
              <a:t>KITTEN</a:t>
            </a:r>
            <a:r>
              <a:rPr lang="fr-FR" sz="750" b="1" strike="noStrike" spc="-1" dirty="0" smtClean="0">
                <a:solidFill>
                  <a:srgbClr val="000091"/>
                </a:solidFill>
                <a:latin typeface="Arial"/>
              </a:rPr>
              <a:t> – 22/11/2023</a:t>
            </a:r>
            <a:endParaRPr lang="fr-FR" sz="750" b="0" strike="noStrike" spc="-1" dirty="0">
              <a:latin typeface="Times New Roman"/>
            </a:endParaRPr>
          </a:p>
        </p:txBody>
      </p:sp>
      <p:sp>
        <p:nvSpPr>
          <p:cNvPr id="3" name="ZoneTexte 4"/>
          <p:cNvSpPr/>
          <p:nvPr/>
        </p:nvSpPr>
        <p:spPr>
          <a:xfrm>
            <a:off x="1547640" y="1347480"/>
            <a:ext cx="7272360" cy="3052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ct val="100000"/>
              </a:lnSpc>
              <a:buNone/>
            </a:pPr>
            <a:r>
              <a:rPr lang="fr-FR" sz="2000" b="1" strike="noStrike" spc="-1" dirty="0">
                <a:solidFill>
                  <a:srgbClr val="000091"/>
                </a:solidFill>
                <a:latin typeface="Arial"/>
              </a:rPr>
              <a:t>Emmanuel Beaulieu, professeur des écoles</a:t>
            </a:r>
            <a:endParaRPr lang="fr-FR" sz="2000" b="0" strike="noStrike" spc="-1" dirty="0">
              <a:latin typeface="Arial"/>
            </a:endParaRPr>
          </a:p>
        </p:txBody>
      </p:sp>
      <p:pic>
        <p:nvPicPr>
          <p:cNvPr id="4" name="Image 8"/>
          <p:cNvPicPr/>
          <p:nvPr/>
        </p:nvPicPr>
        <p:blipFill>
          <a:blip r:embed="rId3"/>
          <a:stretch/>
        </p:blipFill>
        <p:spPr>
          <a:xfrm>
            <a:off x="2051640" y="1707480"/>
            <a:ext cx="5560200" cy="3038040"/>
          </a:xfrm>
          <a:prstGeom prst="rect">
            <a:avLst/>
          </a:prstGeom>
          <a:ln w="0">
            <a:noFill/>
          </a:ln>
        </p:spPr>
      </p:pic>
    </p:spTree>
    <p:extLst>
      <p:ext uri="{BB962C8B-B14F-4D97-AF65-F5344CB8AC3E}">
        <p14:creationId xmlns:p14="http://schemas.microsoft.com/office/powerpoint/2010/main" val="3107237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ceHolder 2"/>
          <p:cNvSpPr>
            <a:spLocks noGrp="1"/>
          </p:cNvSpPr>
          <p:nvPr>
            <p:ph type="ftr" idx="4294967295"/>
          </p:nvPr>
        </p:nvSpPr>
        <p:spPr>
          <a:xfrm>
            <a:off x="360000" y="4783680"/>
            <a:ext cx="5903640" cy="236160"/>
          </a:xfrm>
          <a:prstGeom prst="rect">
            <a:avLst/>
          </a:prstGeom>
          <a:noFill/>
          <a:ln w="0">
            <a:noFill/>
          </a:ln>
        </p:spPr>
        <p:txBody>
          <a:bodyPr lIns="0" tIns="0" rIns="0" bIns="0" anchor="ctr">
            <a:noAutofit/>
          </a:bodyPr>
          <a:lstStyle>
            <a:lvl1pPr>
              <a:lnSpc>
                <a:spcPct val="100000"/>
              </a:lnSpc>
              <a:buNone/>
              <a:defRPr lang="fr-FR" sz="750" b="1" strike="noStrike" spc="-1">
                <a:solidFill>
                  <a:srgbClr val="000091"/>
                </a:solidFill>
                <a:latin typeface="Arial"/>
              </a:defRPr>
            </a:lvl1pPr>
          </a:lstStyle>
          <a:p>
            <a:pPr>
              <a:lnSpc>
                <a:spcPct val="100000"/>
              </a:lnSpc>
              <a:buNone/>
            </a:pPr>
            <a:r>
              <a:rPr lang="fr-FR" sz="750" b="1" strike="noStrike" spc="-1" dirty="0">
                <a:solidFill>
                  <a:srgbClr val="000091"/>
                </a:solidFill>
                <a:latin typeface="Arial"/>
              </a:rPr>
              <a:t>École académique de la formation continue – CARDIE Sabine </a:t>
            </a:r>
            <a:r>
              <a:rPr lang="fr-FR" sz="750" b="1" strike="noStrike" spc="-1" dirty="0" err="1" smtClean="0">
                <a:solidFill>
                  <a:srgbClr val="000091"/>
                </a:solidFill>
                <a:latin typeface="Arial"/>
              </a:rPr>
              <a:t>KITTEN</a:t>
            </a:r>
            <a:r>
              <a:rPr lang="fr-FR" sz="750" b="1" strike="noStrike" spc="-1" dirty="0" smtClean="0">
                <a:solidFill>
                  <a:srgbClr val="000091"/>
                </a:solidFill>
                <a:latin typeface="Arial"/>
              </a:rPr>
              <a:t> – 22/11/2023</a:t>
            </a:r>
            <a:endParaRPr lang="fr-FR" sz="750" b="0" strike="noStrike" spc="-1" dirty="0">
              <a:latin typeface="Times New Roman"/>
            </a:endParaRPr>
          </a:p>
        </p:txBody>
      </p:sp>
      <p:sp>
        <p:nvSpPr>
          <p:cNvPr id="3" name="ZoneTexte 4"/>
          <p:cNvSpPr/>
          <p:nvPr/>
        </p:nvSpPr>
        <p:spPr>
          <a:xfrm>
            <a:off x="1547640" y="1347480"/>
            <a:ext cx="7272360" cy="3052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ct val="100000"/>
              </a:lnSpc>
              <a:buNone/>
            </a:pPr>
            <a:r>
              <a:rPr lang="fr-FR" sz="2000" b="1" strike="noStrike" spc="-1" dirty="0">
                <a:solidFill>
                  <a:srgbClr val="000091"/>
                </a:solidFill>
                <a:latin typeface="Arial"/>
              </a:rPr>
              <a:t>Vincent Fortin, pratique d’un professeur en </a:t>
            </a:r>
            <a:r>
              <a:rPr lang="fr-FR" sz="2000" b="1" strike="noStrike" spc="-1" dirty="0" err="1">
                <a:solidFill>
                  <a:srgbClr val="000091"/>
                </a:solidFill>
                <a:latin typeface="Arial"/>
              </a:rPr>
              <a:t>LP</a:t>
            </a:r>
            <a:endParaRPr lang="fr-FR" sz="2000" b="0" strike="noStrike" spc="-1" dirty="0">
              <a:latin typeface="Arial"/>
            </a:endParaRPr>
          </a:p>
        </p:txBody>
      </p:sp>
      <p:sp>
        <p:nvSpPr>
          <p:cNvPr id="4" name="Espace réservé du contenu 11"/>
          <p:cNvSpPr/>
          <p:nvPr/>
        </p:nvSpPr>
        <p:spPr>
          <a:xfrm>
            <a:off x="1403640" y="1779840"/>
            <a:ext cx="7300080" cy="21600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spcAft>
                <a:spcPts val="499"/>
              </a:spcAft>
              <a:buNone/>
              <a:tabLst>
                <a:tab pos="0" algn="l"/>
              </a:tabLst>
            </a:pPr>
            <a:r>
              <a:rPr lang="fr-FR" sz="2000" b="0" strike="noStrike" spc="-1">
                <a:solidFill>
                  <a:srgbClr val="D776A4"/>
                </a:solidFill>
                <a:latin typeface="Arial"/>
                <a:ea typeface="Arial"/>
              </a:rPr>
              <a:t>Photos d’ateliers</a:t>
            </a:r>
            <a:endParaRPr lang="fr-FR" sz="2000" b="0" strike="noStrike" spc="-1">
              <a:latin typeface="Arial"/>
            </a:endParaRPr>
          </a:p>
        </p:txBody>
      </p:sp>
      <p:pic>
        <p:nvPicPr>
          <p:cNvPr id="5" name="Image 7" descr="image.jpeg"/>
          <p:cNvPicPr/>
          <p:nvPr/>
        </p:nvPicPr>
        <p:blipFill>
          <a:blip r:embed="rId3"/>
          <a:stretch/>
        </p:blipFill>
        <p:spPr>
          <a:xfrm>
            <a:off x="1691640" y="2283840"/>
            <a:ext cx="2948760" cy="2211480"/>
          </a:xfrm>
          <a:prstGeom prst="rect">
            <a:avLst/>
          </a:prstGeom>
          <a:ln w="0">
            <a:noFill/>
          </a:ln>
        </p:spPr>
      </p:pic>
      <p:pic>
        <p:nvPicPr>
          <p:cNvPr id="6" name="Image 8" descr="Atelier 2.jpg"/>
          <p:cNvPicPr/>
          <p:nvPr/>
        </p:nvPicPr>
        <p:blipFill>
          <a:blip r:embed="rId4"/>
          <a:srcRect l="22873" t="21469" b="5076"/>
          <a:stretch/>
        </p:blipFill>
        <p:spPr>
          <a:xfrm>
            <a:off x="5181840" y="2283840"/>
            <a:ext cx="3124800" cy="2232000"/>
          </a:xfrm>
          <a:prstGeom prst="rect">
            <a:avLst/>
          </a:prstGeom>
          <a:ln w="0">
            <a:noFill/>
          </a:ln>
        </p:spPr>
      </p:pic>
    </p:spTree>
    <p:extLst>
      <p:ext uri="{BB962C8B-B14F-4D97-AF65-F5344CB8AC3E}">
        <p14:creationId xmlns:p14="http://schemas.microsoft.com/office/powerpoint/2010/main" val="4227779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ceHolder 2"/>
          <p:cNvSpPr>
            <a:spLocks noGrp="1"/>
          </p:cNvSpPr>
          <p:nvPr>
            <p:ph type="ftr" idx="4294967295"/>
          </p:nvPr>
        </p:nvSpPr>
        <p:spPr>
          <a:xfrm>
            <a:off x="360000" y="4783680"/>
            <a:ext cx="5903640" cy="236160"/>
          </a:xfrm>
          <a:prstGeom prst="rect">
            <a:avLst/>
          </a:prstGeom>
          <a:noFill/>
          <a:ln w="0">
            <a:noFill/>
          </a:ln>
        </p:spPr>
        <p:txBody>
          <a:bodyPr lIns="0" tIns="0" rIns="0" bIns="0" anchor="ctr">
            <a:noAutofit/>
          </a:bodyPr>
          <a:lstStyle>
            <a:lvl1pPr>
              <a:lnSpc>
                <a:spcPct val="100000"/>
              </a:lnSpc>
              <a:buNone/>
              <a:defRPr lang="fr-FR" sz="750" b="1" strike="noStrike" spc="-1">
                <a:solidFill>
                  <a:srgbClr val="000091"/>
                </a:solidFill>
                <a:latin typeface="Arial"/>
              </a:defRPr>
            </a:lvl1pPr>
          </a:lstStyle>
          <a:p>
            <a:pPr>
              <a:lnSpc>
                <a:spcPct val="100000"/>
              </a:lnSpc>
              <a:buNone/>
            </a:pPr>
            <a:r>
              <a:rPr lang="fr-FR" sz="750" b="1" strike="noStrike" spc="-1" dirty="0">
                <a:solidFill>
                  <a:srgbClr val="000091"/>
                </a:solidFill>
                <a:latin typeface="Arial"/>
              </a:rPr>
              <a:t>École académique de la formation continue – CARDIE Sabine </a:t>
            </a:r>
            <a:r>
              <a:rPr lang="fr-FR" sz="750" b="1" strike="noStrike" spc="-1" dirty="0" err="1" smtClean="0">
                <a:solidFill>
                  <a:srgbClr val="000091"/>
                </a:solidFill>
                <a:latin typeface="Arial"/>
              </a:rPr>
              <a:t>KITTEN</a:t>
            </a:r>
            <a:r>
              <a:rPr lang="fr-FR" sz="750" b="1" strike="noStrike" spc="-1" dirty="0" smtClean="0">
                <a:solidFill>
                  <a:srgbClr val="000091"/>
                </a:solidFill>
                <a:latin typeface="Arial"/>
              </a:rPr>
              <a:t> – 22/11/2023</a:t>
            </a:r>
            <a:endParaRPr lang="fr-FR" sz="750" b="0" strike="noStrike" spc="-1" dirty="0">
              <a:latin typeface="Times New Roman"/>
            </a:endParaRPr>
          </a:p>
        </p:txBody>
      </p:sp>
      <p:pic>
        <p:nvPicPr>
          <p:cNvPr id="3" name="Image 8" descr="Atelier 3.jpg"/>
          <p:cNvPicPr/>
          <p:nvPr/>
        </p:nvPicPr>
        <p:blipFill>
          <a:blip r:embed="rId3"/>
          <a:srcRect t="27909" r="20512"/>
          <a:stretch/>
        </p:blipFill>
        <p:spPr>
          <a:xfrm>
            <a:off x="1619640" y="1491480"/>
            <a:ext cx="2273760" cy="2749680"/>
          </a:xfrm>
          <a:prstGeom prst="rect">
            <a:avLst/>
          </a:prstGeom>
          <a:ln w="0">
            <a:noFill/>
          </a:ln>
        </p:spPr>
      </p:pic>
      <p:pic>
        <p:nvPicPr>
          <p:cNvPr id="4" name="Image 9" descr="Atelier 4.jpg"/>
          <p:cNvPicPr/>
          <p:nvPr/>
        </p:nvPicPr>
        <p:blipFill>
          <a:blip r:embed="rId4"/>
          <a:srcRect l="18123" t="34778" r="23472" b="17334"/>
          <a:stretch/>
        </p:blipFill>
        <p:spPr>
          <a:xfrm>
            <a:off x="4644000" y="1275480"/>
            <a:ext cx="3161520" cy="3456000"/>
          </a:xfrm>
          <a:prstGeom prst="rect">
            <a:avLst/>
          </a:prstGeom>
          <a:ln w="0">
            <a:noFill/>
          </a:ln>
        </p:spPr>
      </p:pic>
    </p:spTree>
    <p:extLst>
      <p:ext uri="{BB962C8B-B14F-4D97-AF65-F5344CB8AC3E}">
        <p14:creationId xmlns:p14="http://schemas.microsoft.com/office/powerpoint/2010/main" val="2720866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ceHolder 2"/>
          <p:cNvSpPr>
            <a:spLocks noGrp="1"/>
          </p:cNvSpPr>
          <p:nvPr>
            <p:ph type="ftr" idx="4294967295"/>
          </p:nvPr>
        </p:nvSpPr>
        <p:spPr>
          <a:xfrm>
            <a:off x="360000" y="4783680"/>
            <a:ext cx="5903640" cy="236160"/>
          </a:xfrm>
          <a:prstGeom prst="rect">
            <a:avLst/>
          </a:prstGeom>
          <a:noFill/>
          <a:ln w="0">
            <a:noFill/>
          </a:ln>
        </p:spPr>
        <p:txBody>
          <a:bodyPr lIns="0" tIns="0" rIns="0" bIns="0" anchor="ctr">
            <a:noAutofit/>
          </a:bodyPr>
          <a:lstStyle>
            <a:lvl1pPr>
              <a:lnSpc>
                <a:spcPct val="100000"/>
              </a:lnSpc>
              <a:buNone/>
              <a:defRPr lang="fr-FR" sz="750" b="1" strike="noStrike" spc="-1">
                <a:solidFill>
                  <a:srgbClr val="000091"/>
                </a:solidFill>
                <a:latin typeface="Arial"/>
              </a:defRPr>
            </a:lvl1pPr>
          </a:lstStyle>
          <a:p>
            <a:pPr>
              <a:lnSpc>
                <a:spcPct val="100000"/>
              </a:lnSpc>
              <a:buNone/>
            </a:pPr>
            <a:r>
              <a:rPr lang="fr-FR" sz="750" b="1" strike="noStrike" spc="-1" dirty="0">
                <a:solidFill>
                  <a:srgbClr val="000091"/>
                </a:solidFill>
                <a:latin typeface="Arial"/>
              </a:rPr>
              <a:t>École académique de la formation continue – CARDIE Sabine </a:t>
            </a:r>
            <a:r>
              <a:rPr lang="fr-FR" sz="750" b="1" strike="noStrike" spc="-1" dirty="0" err="1" smtClean="0">
                <a:solidFill>
                  <a:srgbClr val="000091"/>
                </a:solidFill>
                <a:latin typeface="Arial"/>
              </a:rPr>
              <a:t>KITTEN</a:t>
            </a:r>
            <a:r>
              <a:rPr lang="fr-FR" sz="750" b="1" strike="noStrike" spc="-1" dirty="0" smtClean="0">
                <a:solidFill>
                  <a:srgbClr val="000091"/>
                </a:solidFill>
                <a:latin typeface="Arial"/>
              </a:rPr>
              <a:t> – 22/11/2023</a:t>
            </a:r>
            <a:endParaRPr lang="fr-FR" sz="750" b="0" strike="noStrike" spc="-1" dirty="0">
              <a:latin typeface="Times New Roman"/>
            </a:endParaRPr>
          </a:p>
        </p:txBody>
      </p:sp>
      <p:sp>
        <p:nvSpPr>
          <p:cNvPr id="3" name="ZoneTexte 4"/>
          <p:cNvSpPr/>
          <p:nvPr/>
        </p:nvSpPr>
        <p:spPr>
          <a:xfrm>
            <a:off x="1547640" y="1347480"/>
            <a:ext cx="7272360" cy="3052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ct val="100000"/>
              </a:lnSpc>
              <a:buNone/>
            </a:pPr>
            <a:r>
              <a:rPr lang="fr-FR" sz="2000" b="1" strike="noStrike" spc="-1" dirty="0">
                <a:solidFill>
                  <a:srgbClr val="000091"/>
                </a:solidFill>
                <a:latin typeface="Arial"/>
              </a:rPr>
              <a:t>Vincent Fortin, pratique d’un professeur en </a:t>
            </a:r>
            <a:r>
              <a:rPr lang="fr-FR" sz="2000" b="1" strike="noStrike" spc="-1" dirty="0" err="1">
                <a:solidFill>
                  <a:srgbClr val="000091"/>
                </a:solidFill>
                <a:latin typeface="Arial"/>
              </a:rPr>
              <a:t>LP</a:t>
            </a:r>
            <a:endParaRPr lang="fr-FR" sz="2000" b="0" strike="noStrike" spc="-1" dirty="0">
              <a:latin typeface="Arial"/>
            </a:endParaRPr>
          </a:p>
        </p:txBody>
      </p:sp>
      <p:sp>
        <p:nvSpPr>
          <p:cNvPr id="4" name="Espace réservé du contenu 11"/>
          <p:cNvSpPr/>
          <p:nvPr/>
        </p:nvSpPr>
        <p:spPr>
          <a:xfrm>
            <a:off x="1403640" y="1779840"/>
            <a:ext cx="7300080" cy="21600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spcAft>
                <a:spcPts val="499"/>
              </a:spcAft>
              <a:buNone/>
              <a:tabLst>
                <a:tab pos="0" algn="l"/>
              </a:tabLst>
            </a:pPr>
            <a:r>
              <a:rPr lang="fr-FR" sz="2000" b="0" strike="noStrike" spc="-1">
                <a:solidFill>
                  <a:srgbClr val="D776A4"/>
                </a:solidFill>
                <a:latin typeface="Arial"/>
                <a:ea typeface="Arial"/>
              </a:rPr>
              <a:t>La fiche contrat</a:t>
            </a:r>
            <a:endParaRPr lang="fr-FR" sz="2000" b="0" strike="noStrike" spc="-1">
              <a:latin typeface="Arial"/>
            </a:endParaRPr>
          </a:p>
        </p:txBody>
      </p:sp>
      <p:pic>
        <p:nvPicPr>
          <p:cNvPr id="5" name="Image 6"/>
          <p:cNvPicPr/>
          <p:nvPr/>
        </p:nvPicPr>
        <p:blipFill>
          <a:blip r:embed="rId3"/>
          <a:stretch/>
        </p:blipFill>
        <p:spPr>
          <a:xfrm>
            <a:off x="3420000" y="1707480"/>
            <a:ext cx="5217120" cy="3003480"/>
          </a:xfrm>
          <a:prstGeom prst="rect">
            <a:avLst/>
          </a:prstGeom>
          <a:ln w="0">
            <a:noFill/>
          </a:ln>
        </p:spPr>
      </p:pic>
    </p:spTree>
    <p:extLst>
      <p:ext uri="{BB962C8B-B14F-4D97-AF65-F5344CB8AC3E}">
        <p14:creationId xmlns:p14="http://schemas.microsoft.com/office/powerpoint/2010/main" val="1715132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ceHolder 2"/>
          <p:cNvSpPr>
            <a:spLocks noGrp="1"/>
          </p:cNvSpPr>
          <p:nvPr>
            <p:ph type="ftr" idx="4294967295"/>
          </p:nvPr>
        </p:nvSpPr>
        <p:spPr>
          <a:xfrm>
            <a:off x="360000" y="4783680"/>
            <a:ext cx="5903640" cy="236160"/>
          </a:xfrm>
          <a:prstGeom prst="rect">
            <a:avLst/>
          </a:prstGeom>
          <a:noFill/>
          <a:ln w="0">
            <a:noFill/>
          </a:ln>
        </p:spPr>
        <p:txBody>
          <a:bodyPr lIns="0" tIns="0" rIns="0" bIns="0" anchor="ctr">
            <a:noAutofit/>
          </a:bodyPr>
          <a:lstStyle>
            <a:lvl1pPr>
              <a:lnSpc>
                <a:spcPct val="100000"/>
              </a:lnSpc>
              <a:buNone/>
              <a:defRPr lang="fr-FR" sz="750" b="1" strike="noStrike" spc="-1">
                <a:solidFill>
                  <a:srgbClr val="000091"/>
                </a:solidFill>
                <a:latin typeface="Arial"/>
              </a:defRPr>
            </a:lvl1pPr>
          </a:lstStyle>
          <a:p>
            <a:pPr>
              <a:lnSpc>
                <a:spcPct val="100000"/>
              </a:lnSpc>
              <a:buNone/>
            </a:pPr>
            <a:r>
              <a:rPr lang="fr-FR" sz="750" b="1" strike="noStrike" spc="-1" dirty="0">
                <a:solidFill>
                  <a:srgbClr val="000091"/>
                </a:solidFill>
                <a:latin typeface="Arial"/>
              </a:rPr>
              <a:t>École académique de la formation continue – CARDIE Sabine </a:t>
            </a:r>
            <a:r>
              <a:rPr lang="fr-FR" sz="750" b="1" strike="noStrike" spc="-1" dirty="0" err="1" smtClean="0">
                <a:solidFill>
                  <a:srgbClr val="000091"/>
                </a:solidFill>
                <a:latin typeface="Arial"/>
              </a:rPr>
              <a:t>KITTEN</a:t>
            </a:r>
            <a:r>
              <a:rPr lang="fr-FR" sz="750" b="1" strike="noStrike" spc="-1" dirty="0" smtClean="0">
                <a:solidFill>
                  <a:srgbClr val="000091"/>
                </a:solidFill>
                <a:latin typeface="Arial"/>
              </a:rPr>
              <a:t> – 22/11/2023</a:t>
            </a:r>
            <a:endParaRPr lang="fr-FR" sz="750" b="0" strike="noStrike" spc="-1" dirty="0">
              <a:latin typeface="Times New Roman"/>
            </a:endParaRPr>
          </a:p>
        </p:txBody>
      </p:sp>
      <p:sp>
        <p:nvSpPr>
          <p:cNvPr id="6" name="ZoneTexte 4"/>
          <p:cNvSpPr/>
          <p:nvPr/>
        </p:nvSpPr>
        <p:spPr>
          <a:xfrm>
            <a:off x="1547640" y="1347480"/>
            <a:ext cx="7272360" cy="3052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1" normalizeH="0" baseline="0" noProof="0" dirty="0">
                <a:ln>
                  <a:noFill/>
                </a:ln>
                <a:solidFill>
                  <a:srgbClr val="000091"/>
                </a:solidFill>
                <a:effectLst/>
                <a:uLnTx/>
                <a:uFillTx/>
                <a:latin typeface="Arial"/>
                <a:ea typeface="DejaVu Sans"/>
                <a:cs typeface="DejaVu Sans"/>
              </a:rPr>
              <a:t>Vincent Fortin, pratique d’un professeur en </a:t>
            </a:r>
            <a:r>
              <a:rPr kumimoji="0" lang="fr-FR" sz="2000" b="1" i="0" u="none" strike="noStrike" kern="1200" cap="none" spc="-1" normalizeH="0" baseline="0" noProof="0" dirty="0" err="1">
                <a:ln>
                  <a:noFill/>
                </a:ln>
                <a:solidFill>
                  <a:srgbClr val="000091"/>
                </a:solidFill>
                <a:effectLst/>
                <a:uLnTx/>
                <a:uFillTx/>
                <a:latin typeface="Arial"/>
                <a:ea typeface="DejaVu Sans"/>
                <a:cs typeface="DejaVu Sans"/>
              </a:rPr>
              <a:t>LP</a:t>
            </a:r>
            <a:endParaRPr kumimoji="0" lang="fr-FR" sz="2000" b="0" i="0" u="none" strike="noStrike" kern="1200" cap="none" spc="-1" normalizeH="0" baseline="0" noProof="0" dirty="0">
              <a:ln>
                <a:noFill/>
              </a:ln>
              <a:solidFill>
                <a:prstClr val="black"/>
              </a:solidFill>
              <a:effectLst/>
              <a:uLnTx/>
              <a:uFillTx/>
              <a:latin typeface="Arial"/>
              <a:ea typeface="DejaVu Sans"/>
              <a:cs typeface="DejaVu Sans"/>
            </a:endParaRPr>
          </a:p>
        </p:txBody>
      </p:sp>
      <p:sp>
        <p:nvSpPr>
          <p:cNvPr id="7" name="Espace réservé du contenu 11"/>
          <p:cNvSpPr/>
          <p:nvPr/>
        </p:nvSpPr>
        <p:spPr>
          <a:xfrm>
            <a:off x="1403640" y="1779840"/>
            <a:ext cx="7300080" cy="21600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marL="0" marR="0" lvl="0" indent="0" algn="l" defTabSz="914400" rtl="0" eaLnBrk="1" fontAlgn="auto" latinLnBrk="0" hangingPunct="1">
              <a:lnSpc>
                <a:spcPct val="100000"/>
              </a:lnSpc>
              <a:spcBef>
                <a:spcPts val="0"/>
              </a:spcBef>
              <a:spcAft>
                <a:spcPts val="499"/>
              </a:spcAft>
              <a:buClrTx/>
              <a:buSzTx/>
              <a:buFontTx/>
              <a:buNone/>
              <a:tabLst>
                <a:tab pos="0" algn="l"/>
              </a:tabLst>
              <a:defRPr/>
            </a:pPr>
            <a:r>
              <a:rPr kumimoji="0" lang="fr-FR" sz="2000" b="0" i="0" u="none" strike="noStrike" kern="1200" cap="none" spc="-1" normalizeH="0" baseline="0" noProof="0">
                <a:ln>
                  <a:noFill/>
                </a:ln>
                <a:solidFill>
                  <a:srgbClr val="D776A4"/>
                </a:solidFill>
                <a:effectLst/>
                <a:uLnTx/>
                <a:uFillTx/>
                <a:latin typeface="Arial"/>
                <a:ea typeface="Arial"/>
                <a:cs typeface="DejaVu Sans"/>
              </a:rPr>
              <a:t>La fiche contrat</a:t>
            </a:r>
            <a:endParaRPr kumimoji="0" lang="fr-FR" sz="2000" b="0" i="0" u="none" strike="noStrike" kern="1200" cap="none" spc="-1" normalizeH="0" baseline="0" noProof="0">
              <a:ln>
                <a:noFill/>
              </a:ln>
              <a:solidFill>
                <a:prstClr val="black"/>
              </a:solidFill>
              <a:effectLst/>
              <a:uLnTx/>
              <a:uFillTx/>
              <a:latin typeface="Arial"/>
              <a:ea typeface="DejaVu Sans"/>
              <a:cs typeface="DejaVu Sans"/>
            </a:endParaRPr>
          </a:p>
        </p:txBody>
      </p:sp>
      <p:pic>
        <p:nvPicPr>
          <p:cNvPr id="8" name="Image 8"/>
          <p:cNvPicPr/>
          <p:nvPr/>
        </p:nvPicPr>
        <p:blipFill>
          <a:blip r:embed="rId3"/>
          <a:stretch/>
        </p:blipFill>
        <p:spPr>
          <a:xfrm>
            <a:off x="3060000" y="3507840"/>
            <a:ext cx="5694840" cy="1007640"/>
          </a:xfrm>
          <a:prstGeom prst="rect">
            <a:avLst/>
          </a:prstGeom>
          <a:ln w="0">
            <a:noFill/>
          </a:ln>
        </p:spPr>
      </p:pic>
      <p:pic>
        <p:nvPicPr>
          <p:cNvPr id="9" name="Image 9"/>
          <p:cNvPicPr/>
          <p:nvPr/>
        </p:nvPicPr>
        <p:blipFill>
          <a:blip r:embed="rId4"/>
          <a:stretch/>
        </p:blipFill>
        <p:spPr>
          <a:xfrm>
            <a:off x="3184920" y="2499840"/>
            <a:ext cx="5419080" cy="867240"/>
          </a:xfrm>
          <a:prstGeom prst="rect">
            <a:avLst/>
          </a:prstGeom>
          <a:ln w="0">
            <a:noFill/>
          </a:ln>
        </p:spPr>
      </p:pic>
    </p:spTree>
    <p:extLst>
      <p:ext uri="{BB962C8B-B14F-4D97-AF65-F5344CB8AC3E}">
        <p14:creationId xmlns:p14="http://schemas.microsoft.com/office/powerpoint/2010/main" val="1791818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ceHolder 2"/>
          <p:cNvSpPr>
            <a:spLocks noGrp="1"/>
          </p:cNvSpPr>
          <p:nvPr>
            <p:ph type="ftr" idx="4294967295"/>
          </p:nvPr>
        </p:nvSpPr>
        <p:spPr>
          <a:xfrm>
            <a:off x="360000" y="4783680"/>
            <a:ext cx="5903640" cy="236160"/>
          </a:xfrm>
          <a:prstGeom prst="rect">
            <a:avLst/>
          </a:prstGeom>
          <a:noFill/>
          <a:ln w="0">
            <a:noFill/>
          </a:ln>
        </p:spPr>
        <p:txBody>
          <a:bodyPr lIns="0" tIns="0" rIns="0" bIns="0" anchor="ctr">
            <a:noAutofit/>
          </a:bodyPr>
          <a:lstStyle>
            <a:lvl1pPr>
              <a:lnSpc>
                <a:spcPct val="100000"/>
              </a:lnSpc>
              <a:buNone/>
              <a:defRPr lang="fr-FR" sz="750" b="1" strike="noStrike" spc="-1">
                <a:solidFill>
                  <a:srgbClr val="000091"/>
                </a:solidFill>
                <a:latin typeface="Arial"/>
              </a:defRPr>
            </a:lvl1pPr>
          </a:lstStyle>
          <a:p>
            <a:pPr>
              <a:lnSpc>
                <a:spcPct val="100000"/>
              </a:lnSpc>
              <a:buNone/>
            </a:pPr>
            <a:r>
              <a:rPr lang="fr-FR" sz="750" b="1" strike="noStrike" spc="-1" dirty="0">
                <a:solidFill>
                  <a:srgbClr val="000091"/>
                </a:solidFill>
                <a:latin typeface="Arial"/>
              </a:rPr>
              <a:t>École académique de la formation continue – CARDIE Sabine </a:t>
            </a:r>
            <a:r>
              <a:rPr lang="fr-FR" sz="750" b="1" strike="noStrike" spc="-1" dirty="0" err="1" smtClean="0">
                <a:solidFill>
                  <a:srgbClr val="000091"/>
                </a:solidFill>
                <a:latin typeface="Arial"/>
              </a:rPr>
              <a:t>KITTEN</a:t>
            </a:r>
            <a:r>
              <a:rPr lang="fr-FR" sz="750" b="1" strike="noStrike" spc="-1" dirty="0" smtClean="0">
                <a:solidFill>
                  <a:srgbClr val="000091"/>
                </a:solidFill>
                <a:latin typeface="Arial"/>
              </a:rPr>
              <a:t> – 22/11/2023</a:t>
            </a:r>
            <a:endParaRPr lang="fr-FR" sz="750" b="0" strike="noStrike" spc="-1" dirty="0">
              <a:latin typeface="Times New Roman"/>
            </a:endParaRPr>
          </a:p>
        </p:txBody>
      </p:sp>
      <p:sp>
        <p:nvSpPr>
          <p:cNvPr id="6" name="ZoneTexte 4"/>
          <p:cNvSpPr/>
          <p:nvPr/>
        </p:nvSpPr>
        <p:spPr>
          <a:xfrm>
            <a:off x="1547640" y="1347480"/>
            <a:ext cx="7272360" cy="3052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1" normalizeH="0" baseline="0" noProof="0" dirty="0">
                <a:ln>
                  <a:noFill/>
                </a:ln>
                <a:solidFill>
                  <a:srgbClr val="000091"/>
                </a:solidFill>
                <a:effectLst/>
                <a:uLnTx/>
                <a:uFillTx/>
                <a:latin typeface="Arial"/>
                <a:ea typeface="DejaVu Sans"/>
                <a:cs typeface="DejaVu Sans"/>
              </a:rPr>
              <a:t>Etiennette </a:t>
            </a:r>
            <a:r>
              <a:rPr kumimoji="0" lang="fr-FR" sz="2000" b="1" i="0" u="none" strike="noStrike" kern="1200" cap="none" spc="-1" normalizeH="0" baseline="0" noProof="0" dirty="0" err="1">
                <a:ln>
                  <a:noFill/>
                </a:ln>
                <a:solidFill>
                  <a:srgbClr val="000091"/>
                </a:solidFill>
                <a:effectLst/>
                <a:uLnTx/>
                <a:uFillTx/>
                <a:latin typeface="Arial"/>
                <a:ea typeface="DejaVu Sans"/>
                <a:cs typeface="DejaVu Sans"/>
              </a:rPr>
              <a:t>Vellas</a:t>
            </a:r>
            <a:r>
              <a:rPr kumimoji="0" lang="fr-FR" sz="2000" b="1" i="0" u="none" strike="noStrike" kern="1200" cap="none" spc="-1" normalizeH="0" baseline="0" noProof="0" dirty="0">
                <a:ln>
                  <a:noFill/>
                </a:ln>
                <a:solidFill>
                  <a:srgbClr val="000091"/>
                </a:solidFill>
                <a:effectLst/>
                <a:uLnTx/>
                <a:uFillTx/>
                <a:latin typeface="Arial"/>
                <a:ea typeface="DejaVu Sans"/>
                <a:cs typeface="DejaVu Sans"/>
              </a:rPr>
              <a:t>, partage de réflexions</a:t>
            </a:r>
            <a:endParaRPr kumimoji="0" lang="fr-FR" sz="2000" b="0" i="0" u="none" strike="noStrike" kern="1200" cap="none" spc="-1" normalizeH="0" baseline="0" noProof="0" dirty="0">
              <a:ln>
                <a:noFill/>
              </a:ln>
              <a:solidFill>
                <a:prstClr val="black"/>
              </a:solidFill>
              <a:effectLst/>
              <a:uLnTx/>
              <a:uFillTx/>
              <a:latin typeface="Arial"/>
              <a:ea typeface="DejaVu Sans"/>
              <a:cs typeface="DejaVu Sans"/>
            </a:endParaRPr>
          </a:p>
        </p:txBody>
      </p:sp>
      <p:pic>
        <p:nvPicPr>
          <p:cNvPr id="7" name="Image 6"/>
          <p:cNvPicPr/>
          <p:nvPr/>
        </p:nvPicPr>
        <p:blipFill>
          <a:blip r:embed="rId3"/>
          <a:srcRect r="22178" b="73812"/>
          <a:stretch/>
        </p:blipFill>
        <p:spPr>
          <a:xfrm>
            <a:off x="1403640" y="1779840"/>
            <a:ext cx="6622200" cy="1511640"/>
          </a:xfrm>
          <a:prstGeom prst="rect">
            <a:avLst/>
          </a:prstGeom>
          <a:ln w="0">
            <a:noFill/>
          </a:ln>
        </p:spPr>
      </p:pic>
      <p:pic>
        <p:nvPicPr>
          <p:cNvPr id="8" name="Image 9"/>
          <p:cNvPicPr/>
          <p:nvPr/>
        </p:nvPicPr>
        <p:blipFill>
          <a:blip r:embed="rId4"/>
          <a:stretch/>
        </p:blipFill>
        <p:spPr>
          <a:xfrm>
            <a:off x="1547640" y="3363840"/>
            <a:ext cx="6810840" cy="1079640"/>
          </a:xfrm>
          <a:prstGeom prst="rect">
            <a:avLst/>
          </a:prstGeom>
          <a:ln w="0">
            <a:noFill/>
          </a:ln>
        </p:spPr>
      </p:pic>
    </p:spTree>
    <p:extLst>
      <p:ext uri="{BB962C8B-B14F-4D97-AF65-F5344CB8AC3E}">
        <p14:creationId xmlns:p14="http://schemas.microsoft.com/office/powerpoint/2010/main" val="1506810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ceHolder 2"/>
          <p:cNvSpPr>
            <a:spLocks noGrp="1"/>
          </p:cNvSpPr>
          <p:nvPr>
            <p:ph type="ftr" idx="4294967295"/>
          </p:nvPr>
        </p:nvSpPr>
        <p:spPr>
          <a:xfrm>
            <a:off x="360000" y="4783680"/>
            <a:ext cx="5903640" cy="236160"/>
          </a:xfrm>
          <a:prstGeom prst="rect">
            <a:avLst/>
          </a:prstGeom>
          <a:noFill/>
          <a:ln w="0">
            <a:noFill/>
          </a:ln>
        </p:spPr>
        <p:txBody>
          <a:bodyPr lIns="0" tIns="0" rIns="0" bIns="0" anchor="ctr">
            <a:noAutofit/>
          </a:bodyPr>
          <a:lstStyle>
            <a:lvl1pPr>
              <a:lnSpc>
                <a:spcPct val="100000"/>
              </a:lnSpc>
              <a:buNone/>
              <a:defRPr lang="fr-FR" sz="750" b="1" strike="noStrike" spc="-1">
                <a:solidFill>
                  <a:srgbClr val="000091"/>
                </a:solidFill>
                <a:latin typeface="Arial"/>
              </a:defRPr>
            </a:lvl1pPr>
          </a:lstStyle>
          <a:p>
            <a:pPr>
              <a:lnSpc>
                <a:spcPct val="100000"/>
              </a:lnSpc>
              <a:buNone/>
            </a:pPr>
            <a:r>
              <a:rPr lang="fr-FR" sz="750" b="1" strike="noStrike" spc="-1" dirty="0">
                <a:solidFill>
                  <a:srgbClr val="000091"/>
                </a:solidFill>
                <a:latin typeface="Arial"/>
              </a:rPr>
              <a:t>École académique de la formation continue – CARDIE Sabine </a:t>
            </a:r>
            <a:r>
              <a:rPr lang="fr-FR" sz="750" b="1" strike="noStrike" spc="-1" dirty="0" err="1" smtClean="0">
                <a:solidFill>
                  <a:srgbClr val="000091"/>
                </a:solidFill>
                <a:latin typeface="Arial"/>
              </a:rPr>
              <a:t>KITTEN</a:t>
            </a:r>
            <a:r>
              <a:rPr lang="fr-FR" sz="750" b="1" strike="noStrike" spc="-1" dirty="0" smtClean="0">
                <a:solidFill>
                  <a:srgbClr val="000091"/>
                </a:solidFill>
                <a:latin typeface="Arial"/>
              </a:rPr>
              <a:t> – 22/11/2023</a:t>
            </a:r>
            <a:endParaRPr lang="fr-FR" sz="750" b="0" strike="noStrike" spc="-1" dirty="0">
              <a:latin typeface="Times New Roman"/>
            </a:endParaRPr>
          </a:p>
        </p:txBody>
      </p:sp>
      <p:pic>
        <p:nvPicPr>
          <p:cNvPr id="6" name="Image 7"/>
          <p:cNvPicPr/>
          <p:nvPr/>
        </p:nvPicPr>
        <p:blipFill>
          <a:blip r:embed="rId3"/>
          <a:stretch/>
        </p:blipFill>
        <p:spPr>
          <a:xfrm>
            <a:off x="1619640" y="1203480"/>
            <a:ext cx="6112440" cy="3531240"/>
          </a:xfrm>
          <a:prstGeom prst="rect">
            <a:avLst/>
          </a:prstGeom>
          <a:ln w="0">
            <a:noFill/>
          </a:ln>
        </p:spPr>
      </p:pic>
    </p:spTree>
    <p:extLst>
      <p:ext uri="{BB962C8B-B14F-4D97-AF65-F5344CB8AC3E}">
        <p14:creationId xmlns:p14="http://schemas.microsoft.com/office/powerpoint/2010/main" val="318801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ceHolder 2"/>
          <p:cNvSpPr>
            <a:spLocks noGrp="1"/>
          </p:cNvSpPr>
          <p:nvPr>
            <p:ph type="ftr" idx="4294967295"/>
          </p:nvPr>
        </p:nvSpPr>
        <p:spPr>
          <a:xfrm>
            <a:off x="360000" y="4783680"/>
            <a:ext cx="5903640" cy="236160"/>
          </a:xfrm>
          <a:prstGeom prst="rect">
            <a:avLst/>
          </a:prstGeom>
          <a:noFill/>
          <a:ln w="0">
            <a:noFill/>
          </a:ln>
        </p:spPr>
        <p:txBody>
          <a:bodyPr lIns="0" tIns="0" rIns="0" bIns="0" anchor="ctr">
            <a:noAutofit/>
          </a:bodyPr>
          <a:lstStyle>
            <a:lvl1pPr>
              <a:lnSpc>
                <a:spcPct val="100000"/>
              </a:lnSpc>
              <a:buNone/>
              <a:defRPr lang="fr-FR" sz="750" b="1" strike="noStrike" spc="-1">
                <a:solidFill>
                  <a:srgbClr val="000091"/>
                </a:solidFill>
                <a:latin typeface="Arial"/>
              </a:defRPr>
            </a:lvl1pPr>
          </a:lstStyle>
          <a:p>
            <a:pPr>
              <a:lnSpc>
                <a:spcPct val="100000"/>
              </a:lnSpc>
              <a:buNone/>
            </a:pPr>
            <a:r>
              <a:rPr lang="fr-FR" sz="750" b="1" strike="noStrike" spc="-1" dirty="0">
                <a:solidFill>
                  <a:srgbClr val="000091"/>
                </a:solidFill>
                <a:latin typeface="Arial"/>
              </a:rPr>
              <a:t>École académique de la formation continue – CARDIE Sabine </a:t>
            </a:r>
            <a:r>
              <a:rPr lang="fr-FR" sz="750" b="1" strike="noStrike" spc="-1" dirty="0" err="1" smtClean="0">
                <a:solidFill>
                  <a:srgbClr val="000091"/>
                </a:solidFill>
                <a:latin typeface="Arial"/>
              </a:rPr>
              <a:t>KITTEN</a:t>
            </a:r>
            <a:r>
              <a:rPr lang="fr-FR" sz="750" b="1" strike="noStrike" spc="-1" dirty="0" smtClean="0">
                <a:solidFill>
                  <a:srgbClr val="000091"/>
                </a:solidFill>
                <a:latin typeface="Arial"/>
              </a:rPr>
              <a:t> – 22/11/2023</a:t>
            </a:r>
            <a:endParaRPr lang="fr-FR" sz="750" b="0" strike="noStrike" spc="-1" dirty="0">
              <a:latin typeface="Times New Roman"/>
            </a:endParaRPr>
          </a:p>
        </p:txBody>
      </p:sp>
      <p:sp>
        <p:nvSpPr>
          <p:cNvPr id="3" name="Espace réservé du contenu 11"/>
          <p:cNvSpPr/>
          <p:nvPr/>
        </p:nvSpPr>
        <p:spPr>
          <a:xfrm>
            <a:off x="1763640" y="1275480"/>
            <a:ext cx="5976360" cy="27360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marL="252000" marR="0" lvl="0" indent="0" algn="ctr" defTabSz="914400" rtl="0" eaLnBrk="1" fontAlgn="auto" latinLnBrk="0" hangingPunct="1">
              <a:lnSpc>
                <a:spcPct val="100000"/>
              </a:lnSpc>
              <a:spcBef>
                <a:spcPts val="601"/>
              </a:spcBef>
              <a:spcAft>
                <a:spcPts val="601"/>
              </a:spcAft>
              <a:buClrTx/>
              <a:buSzTx/>
              <a:buFontTx/>
              <a:buNone/>
              <a:tabLst>
                <a:tab pos="0" algn="l"/>
              </a:tabLst>
              <a:defRPr/>
            </a:pPr>
            <a:r>
              <a:rPr kumimoji="0" lang="fr-FR" sz="2000" b="0" i="0" u="none" strike="noStrike" kern="1200" cap="none" spc="-1" normalizeH="0" baseline="0" noProof="0" dirty="0">
                <a:ln>
                  <a:noFill/>
                </a:ln>
                <a:solidFill>
                  <a:srgbClr val="D776A4"/>
                </a:solidFill>
                <a:effectLst/>
                <a:uLnTx/>
                <a:uFillTx/>
                <a:latin typeface="Arial"/>
                <a:ea typeface="Arial"/>
                <a:cs typeface="DejaVu Sans"/>
              </a:rPr>
              <a:t>« Si l’élève ne devient pas à l’égard de lui-même un « évaluateur critique », s’il ne parvient pas à interroger sans cesse ses propres productions, à questionner ses propres savoirs…il restera à jamais tributaire de l’exigence extérieure du maître. Tout le contraire de l’autonomie à laquelle précisément l’école doit former » (P. </a:t>
            </a:r>
            <a:r>
              <a:rPr kumimoji="0" lang="fr-FR" sz="2000" b="0" i="0" u="none" strike="noStrike" kern="1200" cap="none" spc="-1" normalizeH="0" baseline="0" noProof="0" dirty="0" err="1">
                <a:ln>
                  <a:noFill/>
                </a:ln>
                <a:solidFill>
                  <a:srgbClr val="D776A4"/>
                </a:solidFill>
                <a:effectLst/>
                <a:uLnTx/>
                <a:uFillTx/>
                <a:latin typeface="Arial"/>
                <a:ea typeface="Arial"/>
                <a:cs typeface="DejaVu Sans"/>
              </a:rPr>
              <a:t>Meirieu</a:t>
            </a:r>
            <a:r>
              <a:rPr kumimoji="0" lang="fr-FR" sz="2000" b="0" i="0" u="none" strike="noStrike" kern="1200" cap="none" spc="-1" normalizeH="0" baseline="0" noProof="0" dirty="0">
                <a:ln>
                  <a:noFill/>
                </a:ln>
                <a:solidFill>
                  <a:srgbClr val="D776A4"/>
                </a:solidFill>
                <a:effectLst/>
                <a:uLnTx/>
                <a:uFillTx/>
                <a:latin typeface="Arial"/>
                <a:ea typeface="Arial"/>
                <a:cs typeface="DejaVu Sans"/>
              </a:rPr>
              <a:t>, </a:t>
            </a:r>
            <a:r>
              <a:rPr kumimoji="0" lang="fr-FR" sz="2000" b="0" i="0" u="sng" strike="noStrike" kern="1200" cap="none" spc="-1" normalizeH="0" baseline="0" noProof="0" dirty="0">
                <a:ln>
                  <a:noFill/>
                </a:ln>
                <a:solidFill>
                  <a:srgbClr val="D776A4"/>
                </a:solidFill>
                <a:effectLst/>
                <a:uLnTx/>
                <a:uFillTx/>
                <a:latin typeface="Arial"/>
                <a:ea typeface="Arial"/>
                <a:cs typeface="DejaVu Sans"/>
              </a:rPr>
              <a:t>Dictionnaire inattendu de la pédagogie</a:t>
            </a:r>
            <a:r>
              <a:rPr kumimoji="0" lang="fr-FR" sz="2000" b="0" i="0" u="none" strike="noStrike" kern="1200" cap="none" spc="-1" normalizeH="0" baseline="0" noProof="0" dirty="0">
                <a:ln>
                  <a:noFill/>
                </a:ln>
                <a:solidFill>
                  <a:srgbClr val="D776A4"/>
                </a:solidFill>
                <a:effectLst/>
                <a:uLnTx/>
                <a:uFillTx/>
                <a:latin typeface="Arial"/>
                <a:ea typeface="Arial"/>
                <a:cs typeface="DejaVu Sans"/>
              </a:rPr>
              <a:t>)</a:t>
            </a:r>
            <a:endParaRPr kumimoji="0" lang="fr-FR" sz="2000" b="0" i="0" u="none" strike="noStrike" kern="1200" cap="none" spc="-1" normalizeH="0" baseline="0" noProof="0" dirty="0">
              <a:ln>
                <a:noFill/>
              </a:ln>
              <a:solidFill>
                <a:prstClr val="black"/>
              </a:solidFill>
              <a:effectLst/>
              <a:uLnTx/>
              <a:uFillTx/>
              <a:latin typeface="Arial"/>
              <a:ea typeface="DejaVu Sans"/>
              <a:cs typeface="DejaVu Sans"/>
            </a:endParaRPr>
          </a:p>
          <a:p>
            <a:pPr marL="252000" marR="0" lvl="0" indent="0" algn="ctr" defTabSz="914400" rtl="0" eaLnBrk="1" fontAlgn="auto" latinLnBrk="0" hangingPunct="1">
              <a:lnSpc>
                <a:spcPct val="100000"/>
              </a:lnSpc>
              <a:spcBef>
                <a:spcPts val="601"/>
              </a:spcBef>
              <a:spcAft>
                <a:spcPts val="601"/>
              </a:spcAft>
              <a:buClrTx/>
              <a:buSzTx/>
              <a:buFontTx/>
              <a:buNone/>
              <a:tabLst>
                <a:tab pos="0" algn="l"/>
              </a:tabLst>
              <a:defRPr/>
            </a:pPr>
            <a:endParaRPr kumimoji="0" lang="fr-FR" sz="2000" b="0" i="0" u="none" strike="noStrike" kern="1200" cap="none" spc="-1" normalizeH="0" baseline="0" noProof="0" dirty="0">
              <a:ln>
                <a:noFill/>
              </a:ln>
              <a:solidFill>
                <a:prstClr val="black"/>
              </a:solidFill>
              <a:effectLst/>
              <a:uLnTx/>
              <a:uFillTx/>
              <a:latin typeface="Arial"/>
              <a:ea typeface="DejaVu Sans"/>
              <a:cs typeface="DejaVu Sans"/>
            </a:endParaRPr>
          </a:p>
        </p:txBody>
      </p:sp>
    </p:spTree>
    <p:extLst>
      <p:ext uri="{BB962C8B-B14F-4D97-AF65-F5344CB8AC3E}">
        <p14:creationId xmlns:p14="http://schemas.microsoft.com/office/powerpoint/2010/main" val="4202688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ceHolder 2"/>
          <p:cNvSpPr>
            <a:spLocks noGrp="1"/>
          </p:cNvSpPr>
          <p:nvPr>
            <p:ph type="ftr" idx="4294967295"/>
          </p:nvPr>
        </p:nvSpPr>
        <p:spPr>
          <a:xfrm>
            <a:off x="360000" y="4783680"/>
            <a:ext cx="5903640" cy="236160"/>
          </a:xfrm>
          <a:prstGeom prst="rect">
            <a:avLst/>
          </a:prstGeom>
          <a:noFill/>
          <a:ln w="0">
            <a:noFill/>
          </a:ln>
        </p:spPr>
        <p:txBody>
          <a:bodyPr lIns="0" tIns="0" rIns="0" bIns="0" anchor="ctr">
            <a:noAutofit/>
          </a:bodyPr>
          <a:lstStyle>
            <a:lvl1pPr>
              <a:lnSpc>
                <a:spcPct val="100000"/>
              </a:lnSpc>
              <a:buNone/>
              <a:defRPr lang="fr-FR" sz="750" b="1" strike="noStrike" spc="-1">
                <a:solidFill>
                  <a:srgbClr val="000091"/>
                </a:solidFill>
                <a:latin typeface="Arial"/>
              </a:defRPr>
            </a:lvl1pPr>
          </a:lstStyle>
          <a:p>
            <a:pPr>
              <a:lnSpc>
                <a:spcPct val="100000"/>
              </a:lnSpc>
              <a:buNone/>
            </a:pPr>
            <a:r>
              <a:rPr lang="fr-FR" sz="750" b="1" strike="noStrike" spc="-1" dirty="0">
                <a:solidFill>
                  <a:srgbClr val="000091"/>
                </a:solidFill>
                <a:latin typeface="Arial"/>
              </a:rPr>
              <a:t>École académique de la formation continue – CARDIE Sabine </a:t>
            </a:r>
            <a:r>
              <a:rPr lang="fr-FR" sz="750" b="1" strike="noStrike" spc="-1" dirty="0" err="1" smtClean="0">
                <a:solidFill>
                  <a:srgbClr val="000091"/>
                </a:solidFill>
                <a:latin typeface="Arial"/>
              </a:rPr>
              <a:t>KITTEN</a:t>
            </a:r>
            <a:r>
              <a:rPr lang="fr-FR" sz="750" b="1" strike="noStrike" spc="-1" dirty="0" smtClean="0">
                <a:solidFill>
                  <a:srgbClr val="000091"/>
                </a:solidFill>
                <a:latin typeface="Arial"/>
              </a:rPr>
              <a:t> – 22/11/2023</a:t>
            </a:r>
            <a:endParaRPr lang="fr-FR" sz="750" b="0" strike="noStrike" spc="-1" dirty="0">
              <a:latin typeface="Times New Roman"/>
            </a:endParaRPr>
          </a:p>
        </p:txBody>
      </p:sp>
      <p:sp>
        <p:nvSpPr>
          <p:cNvPr id="3" name="Espace réservé du contenu 11"/>
          <p:cNvSpPr/>
          <p:nvPr/>
        </p:nvSpPr>
        <p:spPr>
          <a:xfrm>
            <a:off x="1763640" y="1275480"/>
            <a:ext cx="5976360" cy="27360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marL="252000" marR="0" lvl="0" indent="0" algn="ctr" defTabSz="914400" rtl="0" eaLnBrk="1" fontAlgn="auto" latinLnBrk="0" hangingPunct="1">
              <a:lnSpc>
                <a:spcPct val="100000"/>
              </a:lnSpc>
              <a:spcBef>
                <a:spcPts val="601"/>
              </a:spcBef>
              <a:spcAft>
                <a:spcPts val="601"/>
              </a:spcAft>
              <a:buClrTx/>
              <a:buSzTx/>
              <a:buFontTx/>
              <a:buNone/>
              <a:tabLst>
                <a:tab pos="0" algn="l"/>
              </a:tabLst>
              <a:defRPr/>
            </a:pPr>
            <a:r>
              <a:rPr kumimoji="0" lang="fr-FR" sz="2000" b="0" i="0" u="none" strike="noStrike" kern="1200" cap="none" spc="-1" normalizeH="0" baseline="0" noProof="0" dirty="0">
                <a:ln>
                  <a:noFill/>
                </a:ln>
                <a:solidFill>
                  <a:srgbClr val="D776A4"/>
                </a:solidFill>
                <a:effectLst/>
                <a:uLnTx/>
                <a:uFillTx/>
                <a:latin typeface="Arial"/>
                <a:ea typeface="Arial"/>
                <a:cs typeface="DejaVu Sans"/>
              </a:rPr>
              <a:t>« La liberté n’est pas la spontanéité. Elle est le fruit de la réflexion que suscitent les contraintes fécondes. » (</a:t>
            </a:r>
            <a:r>
              <a:rPr kumimoji="0" lang="fr-FR" sz="2000" b="0" i="0" u="none" strike="noStrike" kern="1200" cap="none" spc="-1" normalizeH="0" baseline="0" noProof="0" dirty="0" err="1">
                <a:ln>
                  <a:noFill/>
                </a:ln>
                <a:solidFill>
                  <a:srgbClr val="D776A4"/>
                </a:solidFill>
                <a:effectLst/>
                <a:uLnTx/>
                <a:uFillTx/>
                <a:latin typeface="Arial"/>
                <a:ea typeface="Arial"/>
                <a:cs typeface="DejaVu Sans"/>
              </a:rPr>
              <a:t>Janusz</a:t>
            </a:r>
            <a:r>
              <a:rPr kumimoji="0" lang="fr-FR" sz="2000" b="0" i="0" u="none" strike="noStrike" kern="1200" cap="none" spc="-1" normalizeH="0" baseline="0" noProof="0" dirty="0">
                <a:ln>
                  <a:noFill/>
                </a:ln>
                <a:solidFill>
                  <a:srgbClr val="D776A4"/>
                </a:solidFill>
                <a:effectLst/>
                <a:uLnTx/>
                <a:uFillTx/>
                <a:latin typeface="Arial"/>
                <a:ea typeface="Arial"/>
                <a:cs typeface="DejaVu Sans"/>
              </a:rPr>
              <a:t> </a:t>
            </a:r>
            <a:r>
              <a:rPr kumimoji="0" lang="fr-FR" sz="2000" b="0" i="0" u="none" strike="noStrike" kern="1200" cap="none" spc="-1" normalizeH="0" baseline="0" noProof="0" dirty="0" err="1">
                <a:ln>
                  <a:noFill/>
                </a:ln>
                <a:solidFill>
                  <a:srgbClr val="D776A4"/>
                </a:solidFill>
                <a:effectLst/>
                <a:uLnTx/>
                <a:uFillTx/>
                <a:latin typeface="Arial"/>
                <a:ea typeface="Arial"/>
                <a:cs typeface="DejaVu Sans"/>
              </a:rPr>
              <a:t>Korczak</a:t>
            </a:r>
            <a:r>
              <a:rPr kumimoji="0" lang="fr-FR" sz="2000" b="0" i="0" u="none" strike="noStrike" kern="1200" cap="none" spc="-1" normalizeH="0" baseline="0" noProof="0" dirty="0">
                <a:ln>
                  <a:noFill/>
                </a:ln>
                <a:solidFill>
                  <a:srgbClr val="D776A4"/>
                </a:solidFill>
                <a:effectLst/>
                <a:uLnTx/>
                <a:uFillTx/>
                <a:latin typeface="Arial"/>
                <a:ea typeface="Arial"/>
                <a:cs typeface="DejaVu Sans"/>
              </a:rPr>
              <a:t>)</a:t>
            </a:r>
            <a:endParaRPr kumimoji="0" lang="fr-FR" sz="2000" b="0" i="0" u="none" strike="noStrike" kern="1200" cap="none" spc="-1" normalizeH="0" baseline="0" noProof="0" dirty="0">
              <a:ln>
                <a:noFill/>
              </a:ln>
              <a:solidFill>
                <a:prstClr val="black"/>
              </a:solidFill>
              <a:effectLst/>
              <a:uLnTx/>
              <a:uFillTx/>
              <a:latin typeface="Arial"/>
              <a:ea typeface="DejaVu Sans"/>
              <a:cs typeface="DejaVu Sans"/>
            </a:endParaRPr>
          </a:p>
          <a:p>
            <a:pPr marL="252000" marR="0" lvl="0" indent="0" algn="ctr" defTabSz="914400" rtl="0" eaLnBrk="1" fontAlgn="auto" latinLnBrk="0" hangingPunct="1">
              <a:lnSpc>
                <a:spcPct val="100000"/>
              </a:lnSpc>
              <a:spcBef>
                <a:spcPts val="601"/>
              </a:spcBef>
              <a:spcAft>
                <a:spcPts val="601"/>
              </a:spcAft>
              <a:buClrTx/>
              <a:buSzTx/>
              <a:buFontTx/>
              <a:buNone/>
              <a:tabLst>
                <a:tab pos="0" algn="l"/>
              </a:tabLst>
              <a:defRPr/>
            </a:pPr>
            <a:endParaRPr kumimoji="0" lang="fr-FR" sz="2000" b="0" i="0" u="none" strike="noStrike" kern="1200" cap="none" spc="-1" normalizeH="0" baseline="0" noProof="0" dirty="0">
              <a:ln>
                <a:noFill/>
              </a:ln>
              <a:solidFill>
                <a:prstClr val="black"/>
              </a:solidFill>
              <a:effectLst/>
              <a:uLnTx/>
              <a:uFillTx/>
              <a:latin typeface="Arial"/>
              <a:ea typeface="DejaVu Sans"/>
              <a:cs typeface="DejaVu Sans"/>
            </a:endParaRPr>
          </a:p>
          <a:p>
            <a:pPr marL="252000" marR="0" lvl="0" indent="0" algn="ctr" defTabSz="914400" rtl="0" eaLnBrk="1" fontAlgn="auto" latinLnBrk="0" hangingPunct="1">
              <a:lnSpc>
                <a:spcPct val="100000"/>
              </a:lnSpc>
              <a:spcBef>
                <a:spcPts val="601"/>
              </a:spcBef>
              <a:spcAft>
                <a:spcPts val="601"/>
              </a:spcAft>
              <a:buClrTx/>
              <a:buSzTx/>
              <a:buFontTx/>
              <a:buNone/>
              <a:tabLst>
                <a:tab pos="0" algn="l"/>
              </a:tabLst>
              <a:defRPr/>
            </a:pPr>
            <a:r>
              <a:rPr kumimoji="0" lang="fr-FR" sz="2000" b="0" i="0" u="none" strike="noStrike" kern="1200" cap="none" spc="-1" normalizeH="0" baseline="0" noProof="0" dirty="0">
                <a:ln>
                  <a:noFill/>
                </a:ln>
                <a:solidFill>
                  <a:srgbClr val="D776A4"/>
                </a:solidFill>
                <a:effectLst/>
                <a:uLnTx/>
                <a:uFillTx/>
                <a:latin typeface="Arial"/>
                <a:ea typeface="Arial"/>
                <a:cs typeface="DejaVu Sans"/>
              </a:rPr>
              <a:t>« Les élèves avaient appris sans maître explicateur, mais non pas pour autant sans maître. » (</a:t>
            </a:r>
            <a:r>
              <a:rPr kumimoji="0" lang="fr-FR" sz="2000" b="0" i="0" u="sng" strike="noStrike" kern="1200" cap="none" spc="-1" normalizeH="0" baseline="0" noProof="0" dirty="0">
                <a:ln>
                  <a:noFill/>
                </a:ln>
                <a:solidFill>
                  <a:srgbClr val="D776A4"/>
                </a:solidFill>
                <a:effectLst/>
                <a:uLnTx/>
                <a:uFillTx/>
                <a:latin typeface="Arial"/>
                <a:ea typeface="Arial"/>
                <a:cs typeface="DejaVu Sans"/>
              </a:rPr>
              <a:t>Le maître ignorant</a:t>
            </a:r>
            <a:r>
              <a:rPr kumimoji="0" lang="fr-FR" sz="2000" b="0" i="0" u="none" strike="noStrike" kern="1200" cap="none" spc="-1" normalizeH="0" baseline="0" noProof="0" dirty="0">
                <a:ln>
                  <a:noFill/>
                </a:ln>
                <a:solidFill>
                  <a:srgbClr val="D776A4"/>
                </a:solidFill>
                <a:effectLst/>
                <a:uLnTx/>
                <a:uFillTx/>
                <a:latin typeface="Arial"/>
                <a:ea typeface="Arial"/>
                <a:cs typeface="DejaVu Sans"/>
              </a:rPr>
              <a:t>, Jacques </a:t>
            </a:r>
            <a:r>
              <a:rPr kumimoji="0" lang="fr-FR" sz="2000" b="0" i="0" u="none" strike="noStrike" kern="1200" cap="none" spc="-1" normalizeH="0" baseline="0" noProof="0" dirty="0" err="1">
                <a:ln>
                  <a:noFill/>
                </a:ln>
                <a:solidFill>
                  <a:srgbClr val="D776A4"/>
                </a:solidFill>
                <a:effectLst/>
                <a:uLnTx/>
                <a:uFillTx/>
                <a:latin typeface="Arial"/>
                <a:ea typeface="Arial"/>
                <a:cs typeface="DejaVu Sans"/>
              </a:rPr>
              <a:t>Rancière</a:t>
            </a:r>
            <a:r>
              <a:rPr kumimoji="0" lang="fr-FR" sz="2000" b="0" i="0" u="none" strike="noStrike" kern="1200" cap="none" spc="-1" normalizeH="0" baseline="0" noProof="0" dirty="0">
                <a:ln>
                  <a:noFill/>
                </a:ln>
                <a:solidFill>
                  <a:srgbClr val="D776A4"/>
                </a:solidFill>
                <a:effectLst/>
                <a:uLnTx/>
                <a:uFillTx/>
                <a:latin typeface="Arial"/>
                <a:ea typeface="Arial"/>
                <a:cs typeface="DejaVu Sans"/>
              </a:rPr>
              <a:t>)</a:t>
            </a:r>
            <a:endParaRPr kumimoji="0" lang="fr-FR" sz="2000" b="0" i="0" u="none" strike="noStrike" kern="1200" cap="none" spc="-1" normalizeH="0" baseline="0" noProof="0" dirty="0">
              <a:ln>
                <a:noFill/>
              </a:ln>
              <a:solidFill>
                <a:prstClr val="black"/>
              </a:solidFill>
              <a:effectLst/>
              <a:uLnTx/>
              <a:uFillTx/>
              <a:latin typeface="Arial"/>
              <a:ea typeface="DejaVu Sans"/>
              <a:cs typeface="DejaVu Sans"/>
            </a:endParaRPr>
          </a:p>
          <a:p>
            <a:pPr marL="252000" marR="0" lvl="0" indent="0" algn="ctr" defTabSz="914400" rtl="0" eaLnBrk="1" fontAlgn="auto" latinLnBrk="0" hangingPunct="1">
              <a:lnSpc>
                <a:spcPct val="100000"/>
              </a:lnSpc>
              <a:spcBef>
                <a:spcPts val="601"/>
              </a:spcBef>
              <a:spcAft>
                <a:spcPts val="601"/>
              </a:spcAft>
              <a:buClrTx/>
              <a:buSzTx/>
              <a:buFontTx/>
              <a:buNone/>
              <a:tabLst>
                <a:tab pos="0" algn="l"/>
              </a:tabLst>
              <a:defRPr/>
            </a:pPr>
            <a:endParaRPr kumimoji="0" lang="fr-FR" sz="2000" b="0" i="0" u="none" strike="noStrike" kern="1200" cap="none" spc="-1" normalizeH="0" baseline="0" noProof="0" dirty="0">
              <a:ln>
                <a:noFill/>
              </a:ln>
              <a:solidFill>
                <a:prstClr val="black"/>
              </a:solidFill>
              <a:effectLst/>
              <a:uLnTx/>
              <a:uFillTx/>
              <a:latin typeface="Arial"/>
              <a:ea typeface="DejaVu Sans"/>
              <a:cs typeface="DejaVu Sans"/>
            </a:endParaRPr>
          </a:p>
        </p:txBody>
      </p:sp>
    </p:spTree>
    <p:extLst>
      <p:ext uri="{BB962C8B-B14F-4D97-AF65-F5344CB8AC3E}">
        <p14:creationId xmlns:p14="http://schemas.microsoft.com/office/powerpoint/2010/main" val="4247013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ceHolder 2"/>
          <p:cNvSpPr>
            <a:spLocks noGrp="1"/>
          </p:cNvSpPr>
          <p:nvPr>
            <p:ph type="ftr" idx="4294967295"/>
          </p:nvPr>
        </p:nvSpPr>
        <p:spPr>
          <a:xfrm>
            <a:off x="360000" y="4783680"/>
            <a:ext cx="5903640" cy="236160"/>
          </a:xfrm>
          <a:prstGeom prst="rect">
            <a:avLst/>
          </a:prstGeom>
          <a:noFill/>
          <a:ln w="0">
            <a:noFill/>
          </a:ln>
        </p:spPr>
        <p:txBody>
          <a:bodyPr lIns="0" tIns="0" rIns="0" bIns="0" anchor="ctr">
            <a:noAutofit/>
          </a:bodyPr>
          <a:lstStyle>
            <a:lvl1pPr>
              <a:lnSpc>
                <a:spcPct val="100000"/>
              </a:lnSpc>
              <a:buNone/>
              <a:defRPr lang="fr-FR" sz="750" b="1" strike="noStrike" spc="-1">
                <a:solidFill>
                  <a:srgbClr val="000091"/>
                </a:solidFill>
                <a:latin typeface="Arial"/>
              </a:defRPr>
            </a:lvl1pPr>
          </a:lstStyle>
          <a:p>
            <a:pPr>
              <a:lnSpc>
                <a:spcPct val="100000"/>
              </a:lnSpc>
              <a:buNone/>
            </a:pPr>
            <a:r>
              <a:rPr lang="fr-FR" sz="750" b="1" strike="noStrike" spc="-1" dirty="0">
                <a:solidFill>
                  <a:srgbClr val="000091"/>
                </a:solidFill>
                <a:latin typeface="Arial"/>
              </a:rPr>
              <a:t>École académique de la formation continue – CARDIE Sabine </a:t>
            </a:r>
            <a:r>
              <a:rPr lang="fr-FR" sz="750" b="1" strike="noStrike" spc="-1" dirty="0" err="1" smtClean="0">
                <a:solidFill>
                  <a:srgbClr val="000091"/>
                </a:solidFill>
                <a:latin typeface="Arial"/>
              </a:rPr>
              <a:t>KITTEN</a:t>
            </a:r>
            <a:r>
              <a:rPr lang="fr-FR" sz="750" b="1" strike="noStrike" spc="-1" dirty="0" smtClean="0">
                <a:solidFill>
                  <a:srgbClr val="000091"/>
                </a:solidFill>
                <a:latin typeface="Arial"/>
              </a:rPr>
              <a:t> – 22/11/2023</a:t>
            </a:r>
            <a:endParaRPr lang="fr-FR" sz="750" b="0" strike="noStrike" spc="-1" dirty="0">
              <a:latin typeface="Times New Roman"/>
            </a:endParaRPr>
          </a:p>
        </p:txBody>
      </p:sp>
      <p:sp>
        <p:nvSpPr>
          <p:cNvPr id="3" name="Espace réservé du contenu 11"/>
          <p:cNvSpPr/>
          <p:nvPr/>
        </p:nvSpPr>
        <p:spPr>
          <a:xfrm>
            <a:off x="1475640" y="1275480"/>
            <a:ext cx="6912360" cy="32400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marL="252000" marR="0" lvl="0" indent="0" algn="ctr" defTabSz="914400" rtl="0" eaLnBrk="1" fontAlgn="auto" latinLnBrk="0" hangingPunct="1">
              <a:lnSpc>
                <a:spcPct val="100000"/>
              </a:lnSpc>
              <a:spcBef>
                <a:spcPts val="601"/>
              </a:spcBef>
              <a:spcAft>
                <a:spcPts val="601"/>
              </a:spcAft>
              <a:buClrTx/>
              <a:buSzTx/>
              <a:buFontTx/>
              <a:buNone/>
              <a:tabLst>
                <a:tab pos="0" algn="l"/>
              </a:tabLst>
              <a:defRPr/>
            </a:pPr>
            <a:r>
              <a:rPr kumimoji="0" lang="fr-FR" sz="2000" b="0" i="0" u="none" strike="noStrike" kern="1200" cap="none" spc="-1" normalizeH="0" baseline="0" noProof="0" dirty="0">
                <a:ln>
                  <a:noFill/>
                </a:ln>
                <a:solidFill>
                  <a:srgbClr val="D776A4"/>
                </a:solidFill>
                <a:effectLst/>
                <a:uLnTx/>
                <a:uFillTx/>
                <a:latin typeface="Arial"/>
                <a:ea typeface="Arial"/>
                <a:cs typeface="DejaVu Sans"/>
              </a:rPr>
              <a:t>« L’école vient d’un terme grec, </a:t>
            </a:r>
            <a:r>
              <a:rPr kumimoji="0" lang="fr-FR" sz="2000" b="0" i="1" u="none" strike="noStrike" kern="1200" cap="none" spc="-1" normalizeH="0" baseline="0" noProof="0" dirty="0" err="1">
                <a:ln>
                  <a:noFill/>
                </a:ln>
                <a:solidFill>
                  <a:srgbClr val="D776A4"/>
                </a:solidFill>
                <a:effectLst/>
                <a:uLnTx/>
                <a:uFillTx/>
                <a:latin typeface="Arial"/>
                <a:ea typeface="Arial"/>
                <a:cs typeface="DejaVu Sans"/>
              </a:rPr>
              <a:t>scholè</a:t>
            </a:r>
            <a:r>
              <a:rPr kumimoji="0" lang="fr-FR" sz="2000" b="0" i="0" u="none" strike="noStrike" kern="1200" cap="none" spc="-1" normalizeH="0" baseline="0" noProof="0" dirty="0">
                <a:ln>
                  <a:noFill/>
                </a:ln>
                <a:solidFill>
                  <a:srgbClr val="D776A4"/>
                </a:solidFill>
                <a:effectLst/>
                <a:uLnTx/>
                <a:uFillTx/>
                <a:latin typeface="Arial"/>
                <a:ea typeface="Arial"/>
                <a:cs typeface="DejaVu Sans"/>
              </a:rPr>
              <a:t>, qui veut dire </a:t>
            </a:r>
            <a:r>
              <a:rPr kumimoji="0" lang="fr-FR" sz="2000" b="0" i="1" u="none" strike="noStrike" kern="1200" cap="none" spc="-1" normalizeH="0" baseline="0" noProof="0" dirty="0">
                <a:ln>
                  <a:noFill/>
                </a:ln>
                <a:solidFill>
                  <a:srgbClr val="D776A4"/>
                </a:solidFill>
                <a:effectLst/>
                <a:uLnTx/>
                <a:uFillTx/>
                <a:latin typeface="Arial"/>
                <a:ea typeface="Arial"/>
                <a:cs typeface="DejaVu Sans"/>
              </a:rPr>
              <a:t>loisir</a:t>
            </a:r>
            <a:r>
              <a:rPr kumimoji="0" lang="fr-FR" sz="2000" b="0" i="0" u="none" strike="noStrike" kern="1200" cap="none" spc="-1" normalizeH="0" baseline="0" noProof="0" dirty="0">
                <a:ln>
                  <a:noFill/>
                </a:ln>
                <a:solidFill>
                  <a:srgbClr val="D776A4"/>
                </a:solidFill>
                <a:effectLst/>
                <a:uLnTx/>
                <a:uFillTx/>
                <a:latin typeface="Arial"/>
                <a:ea typeface="Arial"/>
                <a:cs typeface="DejaVu Sans"/>
              </a:rPr>
              <a:t> entendu au sens de libre activité…L’école est inventée pour que le petit homme puisse cultiver ses facultés…De telles études ont pour seule fin l’épanouissement des potentialités de chacune en authentiques facultés…La référence au loisir est décisive pour rappeler qu’au moment où elle se soucie de faire advenir dans l’enfant une humanité accomplie, la société doit se mettre en quelque sorte à distance d’elle-même ». (H. </a:t>
            </a:r>
            <a:r>
              <a:rPr kumimoji="0" lang="fr-FR" sz="2000" b="0" i="0" u="none" strike="noStrike" kern="1200" cap="none" spc="-1" normalizeH="0" baseline="0" noProof="0" dirty="0" err="1">
                <a:ln>
                  <a:noFill/>
                </a:ln>
                <a:solidFill>
                  <a:srgbClr val="D776A4"/>
                </a:solidFill>
                <a:effectLst/>
                <a:uLnTx/>
                <a:uFillTx/>
                <a:latin typeface="Arial"/>
                <a:ea typeface="Arial"/>
                <a:cs typeface="DejaVu Sans"/>
              </a:rPr>
              <a:t>Pena</a:t>
            </a:r>
            <a:r>
              <a:rPr kumimoji="0" lang="fr-FR" sz="2000" b="0" i="0" u="none" strike="noStrike" kern="1200" cap="none" spc="-1" normalizeH="0" baseline="0" noProof="0" dirty="0">
                <a:ln>
                  <a:noFill/>
                </a:ln>
                <a:solidFill>
                  <a:srgbClr val="D776A4"/>
                </a:solidFill>
                <a:effectLst/>
                <a:uLnTx/>
                <a:uFillTx/>
                <a:latin typeface="Arial"/>
                <a:ea typeface="Arial"/>
                <a:cs typeface="DejaVu Sans"/>
              </a:rPr>
              <a:t>-Ruiz, </a:t>
            </a:r>
            <a:r>
              <a:rPr kumimoji="0" lang="fr-FR" sz="2000" b="0" i="0" u="sng" strike="noStrike" kern="1200" cap="none" spc="-1" normalizeH="0" baseline="0" noProof="0" dirty="0">
                <a:ln>
                  <a:noFill/>
                </a:ln>
                <a:solidFill>
                  <a:srgbClr val="D776A4"/>
                </a:solidFill>
                <a:effectLst/>
                <a:uLnTx/>
                <a:uFillTx/>
                <a:latin typeface="Arial"/>
                <a:ea typeface="Arial"/>
                <a:cs typeface="DejaVu Sans"/>
              </a:rPr>
              <a:t>Qu’est-ce que l’école?)</a:t>
            </a:r>
            <a:endParaRPr kumimoji="0" lang="fr-FR" sz="2000" b="0" i="0" u="none" strike="noStrike" kern="1200" cap="none" spc="-1" normalizeH="0" baseline="0" noProof="0" dirty="0">
              <a:ln>
                <a:noFill/>
              </a:ln>
              <a:solidFill>
                <a:prstClr val="black"/>
              </a:solidFill>
              <a:effectLst/>
              <a:uLnTx/>
              <a:uFillTx/>
              <a:latin typeface="Arial"/>
              <a:ea typeface="DejaVu Sans"/>
              <a:cs typeface="DejaVu Sans"/>
            </a:endParaRPr>
          </a:p>
          <a:p>
            <a:pPr marL="252000" marR="0" lvl="0" indent="0" algn="ctr" defTabSz="914400" rtl="0" eaLnBrk="1" fontAlgn="auto" latinLnBrk="0" hangingPunct="1">
              <a:lnSpc>
                <a:spcPct val="100000"/>
              </a:lnSpc>
              <a:spcBef>
                <a:spcPts val="601"/>
              </a:spcBef>
              <a:spcAft>
                <a:spcPts val="601"/>
              </a:spcAft>
              <a:buClrTx/>
              <a:buSzTx/>
              <a:buFontTx/>
              <a:buNone/>
              <a:tabLst>
                <a:tab pos="0" algn="l"/>
              </a:tabLst>
              <a:defRPr/>
            </a:pPr>
            <a:endParaRPr kumimoji="0" lang="fr-FR" sz="2000" b="0" i="0" u="none" strike="noStrike" kern="1200" cap="none" spc="-1" normalizeH="0" baseline="0" noProof="0" dirty="0">
              <a:ln>
                <a:noFill/>
              </a:ln>
              <a:solidFill>
                <a:prstClr val="black"/>
              </a:solidFill>
              <a:effectLst/>
              <a:uLnTx/>
              <a:uFillTx/>
              <a:latin typeface="Arial"/>
              <a:ea typeface="DejaVu Sans"/>
              <a:cs typeface="DejaVu Sans"/>
            </a:endParaRPr>
          </a:p>
        </p:txBody>
      </p:sp>
    </p:spTree>
    <p:extLst>
      <p:ext uri="{BB962C8B-B14F-4D97-AF65-F5344CB8AC3E}">
        <p14:creationId xmlns:p14="http://schemas.microsoft.com/office/powerpoint/2010/main" val="3860638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9"/>
          <p:cNvSpPr/>
          <p:nvPr/>
        </p:nvSpPr>
        <p:spPr>
          <a:xfrm>
            <a:off x="1475656" y="1379601"/>
            <a:ext cx="6588000" cy="984885"/>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ct val="100000"/>
              </a:lnSpc>
              <a:buNone/>
            </a:pPr>
            <a:r>
              <a:rPr lang="fr-FR" sz="3200" b="1" strike="noStrike" spc="-1" dirty="0">
                <a:solidFill>
                  <a:srgbClr val="D776A4"/>
                </a:solidFill>
                <a:latin typeface="Arial"/>
              </a:rPr>
              <a:t>1</a:t>
            </a:r>
            <a:r>
              <a:rPr lang="fr-FR" sz="3200" b="1" strike="noStrike" spc="-1" baseline="30000" dirty="0">
                <a:solidFill>
                  <a:srgbClr val="D776A4"/>
                </a:solidFill>
                <a:latin typeface="Arial"/>
              </a:rPr>
              <a:t>er</a:t>
            </a:r>
            <a:r>
              <a:rPr lang="fr-FR" sz="3200" b="1" strike="noStrike" spc="-1" dirty="0">
                <a:solidFill>
                  <a:srgbClr val="D776A4"/>
                </a:solidFill>
                <a:latin typeface="Arial"/>
              </a:rPr>
              <a:t> </a:t>
            </a:r>
            <a:r>
              <a:rPr lang="fr-FR" sz="3200" b="1" strike="noStrike" spc="-1" dirty="0" smtClean="0">
                <a:solidFill>
                  <a:srgbClr val="D776A4"/>
                </a:solidFill>
                <a:latin typeface="Arial"/>
              </a:rPr>
              <a:t>temps </a:t>
            </a:r>
            <a:r>
              <a:rPr lang="fr-FR" sz="3200" b="1" strike="noStrike" spc="-1" dirty="0">
                <a:solidFill>
                  <a:srgbClr val="D776A4"/>
                </a:solidFill>
                <a:latin typeface="Arial"/>
              </a:rPr>
              <a:t>de partage </a:t>
            </a:r>
            <a:r>
              <a:rPr lang="fr-FR" sz="3200" b="1" strike="noStrike" spc="-1" dirty="0" smtClean="0">
                <a:solidFill>
                  <a:srgbClr val="D776A4"/>
                </a:solidFill>
                <a:latin typeface="Arial"/>
              </a:rPr>
              <a:t>– CARDIE</a:t>
            </a:r>
            <a:r>
              <a:rPr lang="fr-FR" sz="3200" spc="-1" dirty="0">
                <a:latin typeface="Arial"/>
              </a:rPr>
              <a:t> </a:t>
            </a:r>
            <a:r>
              <a:rPr lang="fr-FR" sz="3200" b="1" strike="noStrike" spc="-1" dirty="0" smtClean="0">
                <a:solidFill>
                  <a:srgbClr val="D776A4"/>
                </a:solidFill>
                <a:latin typeface="Arial"/>
              </a:rPr>
              <a:t>Etiennette </a:t>
            </a:r>
            <a:r>
              <a:rPr lang="fr-FR" sz="3200" b="1" strike="noStrike" spc="-1" dirty="0" err="1">
                <a:solidFill>
                  <a:srgbClr val="D776A4"/>
                </a:solidFill>
                <a:latin typeface="Arial"/>
              </a:rPr>
              <a:t>Vellas</a:t>
            </a:r>
            <a:r>
              <a:rPr lang="fr-FR" sz="3200" b="1" strike="noStrike" spc="-1" dirty="0">
                <a:solidFill>
                  <a:srgbClr val="D776A4"/>
                </a:solidFill>
                <a:latin typeface="Arial"/>
              </a:rPr>
              <a:t>, chercheuse</a:t>
            </a:r>
            <a:endParaRPr lang="fr-FR" sz="3200" b="0" strike="noStrike" spc="-1" dirty="0">
              <a:latin typeface="Arial"/>
            </a:endParaRPr>
          </a:p>
        </p:txBody>
      </p:sp>
      <p:sp>
        <p:nvSpPr>
          <p:cNvPr id="3" name="ZoneTexte 5"/>
          <p:cNvSpPr/>
          <p:nvPr/>
        </p:nvSpPr>
        <p:spPr>
          <a:xfrm>
            <a:off x="1475656" y="4515966"/>
            <a:ext cx="6588000" cy="1828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ct val="100000"/>
              </a:lnSpc>
              <a:buNone/>
            </a:pPr>
            <a:r>
              <a:rPr lang="fr-FR" sz="1200" b="1" strike="noStrike" spc="-1" dirty="0">
                <a:solidFill>
                  <a:srgbClr val="D776A4"/>
                </a:solidFill>
                <a:latin typeface="Arial"/>
              </a:rPr>
              <a:t>Mercredi 22 novembre 2023 – 15h30 – 17h00  / Visio Agents</a:t>
            </a:r>
            <a:endParaRPr lang="fr-FR" sz="1200" b="0" strike="noStrike" spc="-1" dirty="0">
              <a:latin typeface="Arial"/>
            </a:endParaRPr>
          </a:p>
        </p:txBody>
      </p:sp>
      <p:sp>
        <p:nvSpPr>
          <p:cNvPr id="4" name="ZoneTexte 6"/>
          <p:cNvSpPr/>
          <p:nvPr/>
        </p:nvSpPr>
        <p:spPr>
          <a:xfrm>
            <a:off x="2051720" y="2715766"/>
            <a:ext cx="6588000" cy="10976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ct val="100000"/>
              </a:lnSpc>
              <a:buNone/>
            </a:pPr>
            <a:r>
              <a:rPr lang="fr-FR" sz="2400" b="1" i="1" strike="noStrike" spc="-1" dirty="0">
                <a:solidFill>
                  <a:srgbClr val="000091"/>
                </a:solidFill>
                <a:latin typeface="Arial"/>
              </a:rPr>
              <a:t>Quels leviers possibles pour que l’école contribue à l’émancipation intellectuelle de nos élèves?</a:t>
            </a:r>
            <a:endParaRPr lang="fr-FR" sz="2400" b="0" strike="noStrike" spc="-1" dirty="0">
              <a:latin typeface="Arial"/>
            </a:endParaRPr>
          </a:p>
        </p:txBody>
      </p:sp>
    </p:spTree>
    <p:extLst>
      <p:ext uri="{BB962C8B-B14F-4D97-AF65-F5344CB8AC3E}">
        <p14:creationId xmlns:p14="http://schemas.microsoft.com/office/powerpoint/2010/main" val="42826005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ceHolder 2"/>
          <p:cNvSpPr>
            <a:spLocks noGrp="1"/>
          </p:cNvSpPr>
          <p:nvPr>
            <p:ph type="ftr" idx="4294967295"/>
          </p:nvPr>
        </p:nvSpPr>
        <p:spPr>
          <a:xfrm>
            <a:off x="360000" y="4783680"/>
            <a:ext cx="5903640" cy="236160"/>
          </a:xfrm>
          <a:prstGeom prst="rect">
            <a:avLst/>
          </a:prstGeom>
          <a:noFill/>
          <a:ln w="0">
            <a:noFill/>
          </a:ln>
        </p:spPr>
        <p:txBody>
          <a:bodyPr lIns="0" tIns="0" rIns="0" bIns="0" anchor="ctr">
            <a:noAutofit/>
          </a:bodyPr>
          <a:lstStyle>
            <a:lvl1pPr>
              <a:lnSpc>
                <a:spcPct val="100000"/>
              </a:lnSpc>
              <a:buNone/>
              <a:defRPr lang="fr-FR" sz="750" b="1" strike="noStrike" spc="-1">
                <a:solidFill>
                  <a:srgbClr val="000091"/>
                </a:solidFill>
                <a:latin typeface="Arial"/>
              </a:defRPr>
            </a:lvl1pPr>
          </a:lstStyle>
          <a:p>
            <a:pPr>
              <a:lnSpc>
                <a:spcPct val="100000"/>
              </a:lnSpc>
              <a:buNone/>
            </a:pPr>
            <a:r>
              <a:rPr lang="fr-FR" sz="750" b="1" strike="noStrike" spc="-1" dirty="0">
                <a:solidFill>
                  <a:srgbClr val="000091"/>
                </a:solidFill>
                <a:latin typeface="Arial"/>
              </a:rPr>
              <a:t>École académique de la formation continue – CARDIE Sabine </a:t>
            </a:r>
            <a:r>
              <a:rPr lang="fr-FR" sz="750" b="1" strike="noStrike" spc="-1" dirty="0" err="1" smtClean="0">
                <a:solidFill>
                  <a:srgbClr val="000091"/>
                </a:solidFill>
                <a:latin typeface="Arial"/>
              </a:rPr>
              <a:t>KITTEN</a:t>
            </a:r>
            <a:r>
              <a:rPr lang="fr-FR" sz="750" b="1" strike="noStrike" spc="-1" dirty="0" smtClean="0">
                <a:solidFill>
                  <a:srgbClr val="000091"/>
                </a:solidFill>
                <a:latin typeface="Arial"/>
              </a:rPr>
              <a:t> – 22/11/2023</a:t>
            </a:r>
            <a:endParaRPr lang="fr-FR" sz="750" b="0" strike="noStrike" spc="-1" dirty="0">
              <a:latin typeface="Times New Roman"/>
            </a:endParaRPr>
          </a:p>
        </p:txBody>
      </p:sp>
      <p:sp>
        <p:nvSpPr>
          <p:cNvPr id="3" name="ZoneTexte 4"/>
          <p:cNvSpPr/>
          <p:nvPr/>
        </p:nvSpPr>
        <p:spPr>
          <a:xfrm>
            <a:off x="1547640" y="1347480"/>
            <a:ext cx="7272360" cy="3052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1" normalizeH="0" baseline="0" noProof="0" dirty="0">
                <a:ln>
                  <a:noFill/>
                </a:ln>
                <a:solidFill>
                  <a:srgbClr val="000091"/>
                </a:solidFill>
                <a:effectLst/>
                <a:uLnTx/>
                <a:uFillTx/>
                <a:latin typeface="Arial"/>
                <a:ea typeface="DejaVu Sans"/>
                <a:cs typeface="DejaVu Sans"/>
              </a:rPr>
              <a:t>Ressources </a:t>
            </a:r>
            <a:endParaRPr kumimoji="0" lang="fr-FR" sz="2000" b="0" i="0" u="none" strike="noStrike" kern="1200" cap="none" spc="-1" normalizeH="0" baseline="0" noProof="0" dirty="0">
              <a:ln>
                <a:noFill/>
              </a:ln>
              <a:solidFill>
                <a:prstClr val="black"/>
              </a:solidFill>
              <a:effectLst/>
              <a:uLnTx/>
              <a:uFillTx/>
              <a:latin typeface="Arial"/>
              <a:ea typeface="DejaVu Sans"/>
              <a:cs typeface="DejaVu Sans"/>
            </a:endParaRPr>
          </a:p>
        </p:txBody>
      </p:sp>
      <p:sp>
        <p:nvSpPr>
          <p:cNvPr id="4" name="Espace réservé du contenu 11"/>
          <p:cNvSpPr/>
          <p:nvPr/>
        </p:nvSpPr>
        <p:spPr>
          <a:xfrm>
            <a:off x="1475640" y="1707480"/>
            <a:ext cx="7300080" cy="21600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marL="285840" marR="0" lvl="0" indent="-285840" algn="l" defTabSz="914400" rtl="0" eaLnBrk="1" fontAlgn="auto" latinLnBrk="0" hangingPunct="1">
              <a:lnSpc>
                <a:spcPct val="100000"/>
              </a:lnSpc>
              <a:spcBef>
                <a:spcPts val="0"/>
              </a:spcBef>
              <a:spcAft>
                <a:spcPts val="499"/>
              </a:spcAft>
              <a:buClr>
                <a:srgbClr val="000091"/>
              </a:buClr>
              <a:buSzTx/>
              <a:buFont typeface="Arial"/>
              <a:buChar char="•"/>
              <a:tabLst/>
              <a:defRPr/>
            </a:pPr>
            <a:r>
              <a:rPr kumimoji="0" lang="fr-FR" sz="1600" b="0" i="0" u="none" strike="noStrike" kern="1200" cap="none" spc="-1" normalizeH="0" baseline="0" noProof="0">
                <a:ln>
                  <a:noFill/>
                </a:ln>
                <a:solidFill>
                  <a:srgbClr val="000091"/>
                </a:solidFill>
                <a:effectLst/>
                <a:uLnTx/>
                <a:uFillTx/>
                <a:latin typeface="Arial"/>
                <a:ea typeface="Arial"/>
                <a:cs typeface="DejaVu Sans"/>
              </a:rPr>
              <a:t>L’ancien GT autonomie de la Cardie : </a:t>
            </a:r>
            <a:r>
              <a:rPr kumimoji="0" lang="fr-FR" sz="1600" b="0" i="0" u="sng" strike="noStrike" kern="1200" cap="none" spc="-1" normalizeH="0" baseline="0" noProof="0">
                <a:ln>
                  <a:noFill/>
                </a:ln>
                <a:solidFill>
                  <a:srgbClr val="000000"/>
                </a:solidFill>
                <a:effectLst/>
                <a:uLnTx/>
                <a:uFillTx/>
                <a:latin typeface="Arial"/>
                <a:ea typeface="Arial"/>
                <a:cs typeface="DejaVu Sans"/>
                <a:hlinkClick r:id="rId3"/>
              </a:rPr>
              <a:t>https://cardie.ac-creteil.fr/spip.php?rubrique48</a:t>
            </a:r>
            <a:endParaRPr kumimoji="0" lang="fr-FR" sz="1600" b="0" i="0" u="none" strike="noStrike" kern="1200" cap="none" spc="-1" normalizeH="0" baseline="0" noProof="0">
              <a:ln>
                <a:noFill/>
              </a:ln>
              <a:solidFill>
                <a:prstClr val="black"/>
              </a:solidFill>
              <a:effectLst/>
              <a:uLnTx/>
              <a:uFillTx/>
              <a:latin typeface="Arial"/>
              <a:ea typeface="DejaVu Sans"/>
              <a:cs typeface="DejaVu Sans"/>
            </a:endParaRPr>
          </a:p>
          <a:p>
            <a:pPr marL="285840" marR="0" lvl="0" indent="-285840" algn="l" defTabSz="914400" rtl="0" eaLnBrk="1" fontAlgn="auto" latinLnBrk="0" hangingPunct="1">
              <a:lnSpc>
                <a:spcPct val="100000"/>
              </a:lnSpc>
              <a:spcBef>
                <a:spcPts val="0"/>
              </a:spcBef>
              <a:spcAft>
                <a:spcPts val="499"/>
              </a:spcAft>
              <a:buClr>
                <a:srgbClr val="000091"/>
              </a:buClr>
              <a:buSzTx/>
              <a:buFont typeface="Arial"/>
              <a:buChar char="•"/>
              <a:tabLst/>
              <a:defRPr/>
            </a:pPr>
            <a:r>
              <a:rPr kumimoji="0" lang="fr-FR" sz="1600" b="0" i="0" u="none" strike="noStrike" kern="1200" cap="none" spc="-1" normalizeH="0" baseline="0" noProof="0">
                <a:ln>
                  <a:noFill/>
                </a:ln>
                <a:solidFill>
                  <a:srgbClr val="000091"/>
                </a:solidFill>
                <a:effectLst/>
                <a:uLnTx/>
                <a:uFillTx/>
                <a:latin typeface="Arial"/>
                <a:ea typeface="Arial"/>
                <a:cs typeface="DejaVu Sans"/>
              </a:rPr>
              <a:t>Etiennette Vellas, « La pédagogie comme lieu d’interactions entre savoirs, recherches et pratiques », </a:t>
            </a:r>
            <a:r>
              <a:rPr kumimoji="0" lang="fr-FR" sz="1600" b="0" i="1" u="none" strike="noStrike" kern="1200" cap="none" spc="-1" normalizeH="0" baseline="0" noProof="0">
                <a:ln>
                  <a:noFill/>
                </a:ln>
                <a:solidFill>
                  <a:srgbClr val="000091"/>
                </a:solidFill>
                <a:effectLst/>
                <a:uLnTx/>
                <a:uFillTx/>
                <a:latin typeface="Arial"/>
                <a:ea typeface="Arial"/>
                <a:cs typeface="DejaVu Sans"/>
              </a:rPr>
              <a:t>Recherches en éducation</a:t>
            </a:r>
            <a:r>
              <a:rPr kumimoji="0" lang="fr-FR" sz="1600" b="0" i="0" u="none" strike="noStrike" kern="1200" cap="none" spc="-1" normalizeH="0" baseline="0" noProof="0">
                <a:ln>
                  <a:noFill/>
                </a:ln>
                <a:solidFill>
                  <a:srgbClr val="000091"/>
                </a:solidFill>
                <a:effectLst/>
                <a:uLnTx/>
                <a:uFillTx/>
                <a:latin typeface="Arial"/>
                <a:ea typeface="Arial"/>
                <a:cs typeface="DejaVu Sans"/>
              </a:rPr>
              <a:t> [En ligne], HS2 | 2010, mis en ligne le 01 octobre 2010. URL : </a:t>
            </a:r>
            <a:r>
              <a:rPr kumimoji="0" lang="fr-FR" sz="1600" b="0" i="0" u="sng" strike="noStrike" kern="1200" cap="none" spc="-1" normalizeH="0" baseline="0" noProof="0">
                <a:ln>
                  <a:noFill/>
                </a:ln>
                <a:solidFill>
                  <a:srgbClr val="000000"/>
                </a:solidFill>
                <a:effectLst/>
                <a:uLnTx/>
                <a:uFillTx/>
                <a:latin typeface="Arial"/>
                <a:ea typeface="Arial"/>
                <a:cs typeface="DejaVu Sans"/>
                <a:hlinkClick r:id="rId4"/>
              </a:rPr>
              <a:t>http://journals.openedition.org/ree/</a:t>
            </a:r>
            <a:r>
              <a:rPr kumimoji="0" lang="fr-FR" sz="1600" b="0" i="0" u="sng" strike="noStrike" kern="1200" cap="none" spc="-1" normalizeH="0" baseline="0" noProof="0">
                <a:ln>
                  <a:noFill/>
                </a:ln>
                <a:solidFill>
                  <a:srgbClr val="000000"/>
                </a:solidFill>
                <a:effectLst/>
                <a:uLnTx/>
                <a:uFillTx/>
                <a:latin typeface="Arial"/>
                <a:ea typeface="Arial"/>
                <a:cs typeface="DejaVu Sans"/>
                <a:hlinkClick r:id="rId4"/>
              </a:rPr>
              <a:t>8818</a:t>
            </a:r>
            <a:endParaRPr kumimoji="0" lang="fr-FR" sz="1600" b="0" i="0" u="none" strike="noStrike" kern="1200" cap="none" spc="-1" normalizeH="0" baseline="0" noProof="0">
              <a:ln>
                <a:noFill/>
              </a:ln>
              <a:solidFill>
                <a:prstClr val="black"/>
              </a:solidFill>
              <a:effectLst/>
              <a:uLnTx/>
              <a:uFillTx/>
              <a:latin typeface="Arial"/>
              <a:ea typeface="DejaVu Sans"/>
              <a:cs typeface="DejaVu Sans"/>
            </a:endParaRPr>
          </a:p>
          <a:p>
            <a:pPr marL="285840" marR="0" lvl="0" indent="-285840" algn="l" defTabSz="914400" rtl="0" eaLnBrk="1" fontAlgn="auto" latinLnBrk="0" hangingPunct="1">
              <a:lnSpc>
                <a:spcPct val="100000"/>
              </a:lnSpc>
              <a:spcBef>
                <a:spcPts val="0"/>
              </a:spcBef>
              <a:spcAft>
                <a:spcPts val="499"/>
              </a:spcAft>
              <a:buClr>
                <a:srgbClr val="000091"/>
              </a:buClr>
              <a:buSzTx/>
              <a:buFont typeface="Arial"/>
              <a:buChar char="•"/>
              <a:tabLst/>
              <a:defRPr/>
            </a:pPr>
            <a:r>
              <a:rPr kumimoji="0" lang="fr-FR" sz="1600" b="0" i="0" u="none" strike="noStrike" kern="1200" cap="none" spc="-1" normalizeH="0" baseline="0" noProof="0">
                <a:ln>
                  <a:noFill/>
                </a:ln>
                <a:solidFill>
                  <a:srgbClr val="000091"/>
                </a:solidFill>
                <a:effectLst/>
                <a:uLnTx/>
                <a:uFillTx/>
                <a:latin typeface="Arial"/>
                <a:ea typeface="Arial"/>
                <a:cs typeface="DejaVu Sans"/>
              </a:rPr>
              <a:t>Philippe Meirieu, </a:t>
            </a:r>
            <a:r>
              <a:rPr kumimoji="0" lang="fr-FR" sz="1600" b="0" i="0" u="sng" strike="noStrike" kern="1200" cap="none" spc="-1" normalizeH="0" baseline="0" noProof="0">
                <a:ln>
                  <a:noFill/>
                </a:ln>
                <a:solidFill>
                  <a:srgbClr val="000091"/>
                </a:solidFill>
                <a:effectLst/>
                <a:uLnTx/>
                <a:uFillTx/>
                <a:latin typeface="Arial"/>
                <a:ea typeface="Arial"/>
                <a:cs typeface="DejaVu Sans"/>
              </a:rPr>
              <a:t>Dictionnaire inattendu de la pédagogie, ESF Sciences humaines, 2021</a:t>
            </a:r>
            <a:endParaRPr kumimoji="0" lang="fr-FR" sz="1600" b="0" i="0" u="none" strike="noStrike" kern="1200" cap="none" spc="-1" normalizeH="0" baseline="0" noProof="0">
              <a:ln>
                <a:noFill/>
              </a:ln>
              <a:solidFill>
                <a:prstClr val="black"/>
              </a:solidFill>
              <a:effectLst/>
              <a:uLnTx/>
              <a:uFillTx/>
              <a:latin typeface="Arial"/>
              <a:ea typeface="DejaVu Sans"/>
              <a:cs typeface="DejaVu Sans"/>
            </a:endParaRPr>
          </a:p>
        </p:txBody>
      </p:sp>
    </p:spTree>
    <p:extLst>
      <p:ext uri="{BB962C8B-B14F-4D97-AF65-F5344CB8AC3E}">
        <p14:creationId xmlns:p14="http://schemas.microsoft.com/office/powerpoint/2010/main" val="859009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ceHolder 2"/>
          <p:cNvSpPr>
            <a:spLocks noGrp="1"/>
          </p:cNvSpPr>
          <p:nvPr>
            <p:ph type="ftr" idx="4294967295"/>
          </p:nvPr>
        </p:nvSpPr>
        <p:spPr>
          <a:xfrm>
            <a:off x="360000" y="4783680"/>
            <a:ext cx="5903640" cy="236160"/>
          </a:xfrm>
          <a:prstGeom prst="rect">
            <a:avLst/>
          </a:prstGeom>
          <a:noFill/>
          <a:ln w="0">
            <a:noFill/>
          </a:ln>
        </p:spPr>
        <p:txBody>
          <a:bodyPr lIns="0" tIns="0" rIns="0" bIns="0" anchor="ctr">
            <a:noAutofit/>
          </a:bodyPr>
          <a:lstStyle>
            <a:lvl1pPr>
              <a:lnSpc>
                <a:spcPct val="100000"/>
              </a:lnSpc>
              <a:buNone/>
              <a:defRPr lang="fr-FR" sz="750" b="1" strike="noStrike" spc="-1">
                <a:solidFill>
                  <a:srgbClr val="000091"/>
                </a:solidFill>
                <a:latin typeface="Arial"/>
              </a:defRPr>
            </a:lvl1pPr>
          </a:lstStyle>
          <a:p>
            <a:pPr>
              <a:lnSpc>
                <a:spcPct val="100000"/>
              </a:lnSpc>
              <a:buNone/>
            </a:pPr>
            <a:r>
              <a:rPr lang="fr-FR" sz="750" b="1" strike="noStrike" spc="-1" dirty="0">
                <a:solidFill>
                  <a:srgbClr val="000091"/>
                </a:solidFill>
                <a:latin typeface="Arial"/>
              </a:rPr>
              <a:t>École académique de la formation continue – CARDIE Sabine </a:t>
            </a:r>
            <a:r>
              <a:rPr lang="fr-FR" sz="750" b="1" strike="noStrike" spc="-1" dirty="0" err="1" smtClean="0">
                <a:solidFill>
                  <a:srgbClr val="000091"/>
                </a:solidFill>
                <a:latin typeface="Arial"/>
              </a:rPr>
              <a:t>KITTEN</a:t>
            </a:r>
            <a:r>
              <a:rPr lang="fr-FR" sz="750" b="1" strike="noStrike" spc="-1" dirty="0" smtClean="0">
                <a:solidFill>
                  <a:srgbClr val="000091"/>
                </a:solidFill>
                <a:latin typeface="Arial"/>
              </a:rPr>
              <a:t> – 22/11/2023</a:t>
            </a:r>
            <a:endParaRPr lang="fr-FR" sz="750" b="0" strike="noStrike" spc="-1" dirty="0">
              <a:latin typeface="Times New Roman"/>
            </a:endParaRPr>
          </a:p>
        </p:txBody>
      </p:sp>
      <p:sp>
        <p:nvSpPr>
          <p:cNvPr id="3" name="ZoneTexte 4"/>
          <p:cNvSpPr/>
          <p:nvPr/>
        </p:nvSpPr>
        <p:spPr>
          <a:xfrm>
            <a:off x="1547640" y="1347480"/>
            <a:ext cx="7272360" cy="6102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ct val="100000"/>
              </a:lnSpc>
              <a:buNone/>
            </a:pPr>
            <a:r>
              <a:rPr lang="fr-FR" sz="2000" b="1" strike="noStrike" spc="-1" dirty="0">
                <a:solidFill>
                  <a:srgbClr val="000091"/>
                </a:solidFill>
                <a:latin typeface="Arial"/>
              </a:rPr>
              <a:t>Quels leviers possibles pour que l’école contribue à l’émancipation intellectuelle de nos élèves?</a:t>
            </a:r>
            <a:endParaRPr lang="fr-FR" sz="2000" b="0" strike="noStrike" spc="-1" dirty="0">
              <a:latin typeface="Arial"/>
            </a:endParaRPr>
          </a:p>
        </p:txBody>
      </p:sp>
      <p:sp>
        <p:nvSpPr>
          <p:cNvPr id="4" name="Espace réservé du contenu 11"/>
          <p:cNvSpPr/>
          <p:nvPr/>
        </p:nvSpPr>
        <p:spPr>
          <a:xfrm>
            <a:off x="1475640" y="2283840"/>
            <a:ext cx="7300080" cy="21600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marL="285840" indent="-285840">
              <a:lnSpc>
                <a:spcPct val="100000"/>
              </a:lnSpc>
              <a:spcAft>
                <a:spcPts val="499"/>
              </a:spcAft>
              <a:buClr>
                <a:srgbClr val="D776A4"/>
              </a:buClr>
              <a:buFont typeface="Arial"/>
              <a:buChar char="•"/>
            </a:pPr>
            <a:r>
              <a:rPr lang="fr-FR" sz="2000" b="0" strike="noStrike" spc="-1" dirty="0">
                <a:solidFill>
                  <a:srgbClr val="D776A4"/>
                </a:solidFill>
                <a:latin typeface="Arial"/>
                <a:ea typeface="Arial"/>
              </a:rPr>
              <a:t>Témoignages de 4 enseignants de l’école primaire au lycée</a:t>
            </a:r>
            <a:endParaRPr lang="fr-FR" sz="2000" b="0" strike="noStrike" spc="-1" dirty="0">
              <a:latin typeface="Arial"/>
            </a:endParaRPr>
          </a:p>
          <a:p>
            <a:pPr marL="285840" indent="-285840">
              <a:lnSpc>
                <a:spcPct val="100000"/>
              </a:lnSpc>
              <a:spcAft>
                <a:spcPts val="499"/>
              </a:spcAft>
              <a:buClr>
                <a:srgbClr val="D776A4"/>
              </a:buClr>
              <a:buFont typeface="Arial"/>
              <a:buChar char="•"/>
            </a:pPr>
            <a:r>
              <a:rPr lang="fr-FR" sz="2000" b="0" strike="noStrike" spc="-1" dirty="0">
                <a:solidFill>
                  <a:srgbClr val="D776A4"/>
                </a:solidFill>
                <a:latin typeface="Arial"/>
                <a:ea typeface="Arial"/>
              </a:rPr>
              <a:t>Regard d’Etiennette </a:t>
            </a:r>
            <a:r>
              <a:rPr lang="fr-FR" sz="2000" b="0" strike="noStrike" spc="-1" dirty="0" err="1">
                <a:solidFill>
                  <a:srgbClr val="D776A4"/>
                </a:solidFill>
                <a:latin typeface="Arial"/>
                <a:ea typeface="Arial"/>
              </a:rPr>
              <a:t>Vellas</a:t>
            </a:r>
            <a:r>
              <a:rPr lang="fr-FR" sz="2000" b="0" strike="noStrike" spc="-1" dirty="0">
                <a:solidFill>
                  <a:srgbClr val="D776A4"/>
                </a:solidFill>
                <a:latin typeface="Arial"/>
                <a:ea typeface="Arial"/>
              </a:rPr>
              <a:t>, chercheuse associée au laboratoire LIFE, sur ces expériences du terrain</a:t>
            </a:r>
            <a:endParaRPr lang="fr-FR" sz="2000" b="0" strike="noStrike" spc="-1" dirty="0">
              <a:latin typeface="Arial"/>
            </a:endParaRPr>
          </a:p>
          <a:p>
            <a:pPr marL="285840" indent="-285840">
              <a:lnSpc>
                <a:spcPct val="100000"/>
              </a:lnSpc>
              <a:spcAft>
                <a:spcPts val="499"/>
              </a:spcAft>
              <a:buClr>
                <a:srgbClr val="D776A4"/>
              </a:buClr>
              <a:buFont typeface="Arial"/>
              <a:buChar char="•"/>
            </a:pPr>
            <a:r>
              <a:rPr lang="fr-FR" sz="2000" b="0" strike="noStrike" spc="-1" dirty="0">
                <a:solidFill>
                  <a:srgbClr val="D776A4"/>
                </a:solidFill>
                <a:latin typeface="Arial"/>
                <a:ea typeface="Arial"/>
              </a:rPr>
              <a:t>Partage de réflexion, de pistes et de questionnements avec la chercheuse</a:t>
            </a:r>
            <a:endParaRPr lang="fr-FR" sz="2000" b="0" strike="noStrike" spc="-1" dirty="0">
              <a:latin typeface="Arial"/>
            </a:endParaRPr>
          </a:p>
          <a:p>
            <a:pPr marL="285840" indent="-285840">
              <a:lnSpc>
                <a:spcPct val="100000"/>
              </a:lnSpc>
              <a:spcAft>
                <a:spcPts val="499"/>
              </a:spcAft>
              <a:buClr>
                <a:srgbClr val="D776A4"/>
              </a:buClr>
              <a:buFont typeface="Arial"/>
              <a:buChar char="•"/>
            </a:pPr>
            <a:r>
              <a:rPr lang="fr-FR" sz="2000" b="0" strike="noStrike" spc="-1" dirty="0">
                <a:solidFill>
                  <a:srgbClr val="D776A4"/>
                </a:solidFill>
                <a:latin typeface="Arial"/>
                <a:ea typeface="Arial"/>
              </a:rPr>
              <a:t>Mise en ligne sur le site de la CARDIE à venir </a:t>
            </a:r>
            <a:endParaRPr lang="fr-FR" sz="2000" b="0" strike="noStrike" spc="-1" dirty="0">
              <a:latin typeface="Arial"/>
            </a:endParaRPr>
          </a:p>
        </p:txBody>
      </p:sp>
    </p:spTree>
    <p:extLst>
      <p:ext uri="{BB962C8B-B14F-4D97-AF65-F5344CB8AC3E}">
        <p14:creationId xmlns:p14="http://schemas.microsoft.com/office/powerpoint/2010/main" val="628781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ceHolder 2"/>
          <p:cNvSpPr>
            <a:spLocks noGrp="1"/>
          </p:cNvSpPr>
          <p:nvPr>
            <p:ph type="ftr" idx="4294967295"/>
          </p:nvPr>
        </p:nvSpPr>
        <p:spPr>
          <a:xfrm>
            <a:off x="360000" y="4783680"/>
            <a:ext cx="5903640" cy="236160"/>
          </a:xfrm>
          <a:prstGeom prst="rect">
            <a:avLst/>
          </a:prstGeom>
          <a:noFill/>
          <a:ln w="0">
            <a:noFill/>
          </a:ln>
        </p:spPr>
        <p:txBody>
          <a:bodyPr lIns="0" tIns="0" rIns="0" bIns="0" anchor="ctr">
            <a:noAutofit/>
          </a:bodyPr>
          <a:lstStyle>
            <a:lvl1pPr>
              <a:lnSpc>
                <a:spcPct val="100000"/>
              </a:lnSpc>
              <a:buNone/>
              <a:defRPr lang="fr-FR" sz="750" b="1" strike="noStrike" spc="-1">
                <a:solidFill>
                  <a:srgbClr val="000091"/>
                </a:solidFill>
                <a:latin typeface="Arial"/>
              </a:defRPr>
            </a:lvl1pPr>
          </a:lstStyle>
          <a:p>
            <a:pPr>
              <a:lnSpc>
                <a:spcPct val="100000"/>
              </a:lnSpc>
              <a:buNone/>
            </a:pPr>
            <a:r>
              <a:rPr lang="fr-FR" sz="750" b="1" strike="noStrike" spc="-1" dirty="0">
                <a:solidFill>
                  <a:srgbClr val="000091"/>
                </a:solidFill>
                <a:latin typeface="Arial"/>
              </a:rPr>
              <a:t>École académique de la formation continue – CARDIE Sabine </a:t>
            </a:r>
            <a:r>
              <a:rPr lang="fr-FR" sz="750" b="1" strike="noStrike" spc="-1" dirty="0" err="1" smtClean="0">
                <a:solidFill>
                  <a:srgbClr val="000091"/>
                </a:solidFill>
                <a:latin typeface="Arial"/>
              </a:rPr>
              <a:t>KITTEN</a:t>
            </a:r>
            <a:r>
              <a:rPr lang="fr-FR" sz="750" b="1" strike="noStrike" spc="-1" dirty="0" smtClean="0">
                <a:solidFill>
                  <a:srgbClr val="000091"/>
                </a:solidFill>
                <a:latin typeface="Arial"/>
              </a:rPr>
              <a:t> – 22/11/2023</a:t>
            </a:r>
            <a:endParaRPr lang="fr-FR" sz="750" b="0" strike="noStrike" spc="-1" dirty="0">
              <a:latin typeface="Times New Roman"/>
            </a:endParaRPr>
          </a:p>
        </p:txBody>
      </p:sp>
      <p:sp>
        <p:nvSpPr>
          <p:cNvPr id="5" name="ZoneTexte 4"/>
          <p:cNvSpPr/>
          <p:nvPr/>
        </p:nvSpPr>
        <p:spPr>
          <a:xfrm>
            <a:off x="1547640" y="1347480"/>
            <a:ext cx="6588000" cy="3661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1" normalizeH="0" baseline="0" noProof="0" dirty="0">
                <a:ln>
                  <a:noFill/>
                </a:ln>
                <a:solidFill>
                  <a:srgbClr val="000091"/>
                </a:solidFill>
                <a:effectLst/>
                <a:uLnTx/>
                <a:uFillTx/>
                <a:latin typeface="Arial"/>
                <a:ea typeface="DejaVu Sans"/>
                <a:cs typeface="DejaVu Sans"/>
              </a:rPr>
              <a:t>Nos témoins  </a:t>
            </a:r>
            <a:endParaRPr kumimoji="0" lang="fr-FR" sz="2400" b="0" i="0" u="none" strike="noStrike" kern="1200" cap="none" spc="-1" normalizeH="0" baseline="0" noProof="0" dirty="0">
              <a:ln>
                <a:noFill/>
              </a:ln>
              <a:solidFill>
                <a:prstClr val="black"/>
              </a:solidFill>
              <a:effectLst/>
              <a:uLnTx/>
              <a:uFillTx/>
              <a:latin typeface="Arial"/>
              <a:ea typeface="DejaVu Sans"/>
              <a:cs typeface="DejaVu Sans"/>
            </a:endParaRPr>
          </a:p>
        </p:txBody>
      </p:sp>
      <p:sp>
        <p:nvSpPr>
          <p:cNvPr id="6" name="Espace réservé du contenu 11"/>
          <p:cNvSpPr/>
          <p:nvPr/>
        </p:nvSpPr>
        <p:spPr>
          <a:xfrm>
            <a:off x="1475640" y="1779840"/>
            <a:ext cx="7300080" cy="28800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marL="537840" marR="0" lvl="1" indent="-285840" algn="l" defTabSz="914400" rtl="0" eaLnBrk="1" fontAlgn="auto" latinLnBrk="0" hangingPunct="1">
              <a:lnSpc>
                <a:spcPct val="100000"/>
              </a:lnSpc>
              <a:spcBef>
                <a:spcPts val="601"/>
              </a:spcBef>
              <a:spcAft>
                <a:spcPts val="601"/>
              </a:spcAft>
              <a:buClr>
                <a:srgbClr val="D776A4"/>
              </a:buClr>
              <a:buSzTx/>
              <a:buFont typeface="Arial"/>
              <a:buChar char="•"/>
              <a:tabLst/>
              <a:defRPr/>
            </a:pPr>
            <a:r>
              <a:rPr kumimoji="0" lang="fr-FR" sz="1600" b="0" i="0" u="none" strike="noStrike" kern="1200" cap="none" spc="-1" normalizeH="0" baseline="0" noProof="0" dirty="0">
                <a:ln>
                  <a:noFill/>
                </a:ln>
                <a:solidFill>
                  <a:srgbClr val="D776A4"/>
                </a:solidFill>
                <a:effectLst/>
                <a:uLnTx/>
                <a:uFillTx/>
                <a:latin typeface="Arial"/>
                <a:ea typeface="Arial"/>
                <a:cs typeface="DejaVu Sans"/>
              </a:rPr>
              <a:t>Grégory Seguin, professeur des écoles en </a:t>
            </a:r>
            <a:r>
              <a:rPr kumimoji="0" lang="fr-FR" sz="1600" b="0" i="0" u="none" strike="noStrike" kern="1200" cap="none" spc="-1" normalizeH="0" baseline="0" noProof="0" dirty="0" err="1">
                <a:ln>
                  <a:noFill/>
                </a:ln>
                <a:solidFill>
                  <a:srgbClr val="D776A4"/>
                </a:solidFill>
                <a:effectLst/>
                <a:uLnTx/>
                <a:uFillTx/>
                <a:latin typeface="Arial"/>
                <a:ea typeface="Arial"/>
                <a:cs typeface="DejaVu Sans"/>
              </a:rPr>
              <a:t>SEGPA</a:t>
            </a:r>
            <a:r>
              <a:rPr kumimoji="0" lang="fr-FR" sz="1600" b="0" i="0" u="none" strike="noStrike" kern="1200" cap="none" spc="-1" normalizeH="0" baseline="0" noProof="0" dirty="0">
                <a:ln>
                  <a:noFill/>
                </a:ln>
                <a:solidFill>
                  <a:srgbClr val="D776A4"/>
                </a:solidFill>
                <a:effectLst/>
                <a:uLnTx/>
                <a:uFillTx/>
                <a:latin typeface="Arial"/>
                <a:ea typeface="Arial"/>
                <a:cs typeface="DejaVu Sans"/>
              </a:rPr>
              <a:t> </a:t>
            </a:r>
            <a:r>
              <a:rPr kumimoji="0" lang="fr-FR" sz="1600" b="0" i="0" u="none" strike="noStrike" kern="1200" cap="none" spc="-1" normalizeH="0" baseline="0" noProof="0" dirty="0" err="1">
                <a:ln>
                  <a:noFill/>
                </a:ln>
                <a:solidFill>
                  <a:srgbClr val="D776A4"/>
                </a:solidFill>
                <a:effectLst/>
                <a:uLnTx/>
                <a:uFillTx/>
                <a:latin typeface="Arial"/>
                <a:ea typeface="Arial"/>
                <a:cs typeface="DejaVu Sans"/>
              </a:rPr>
              <a:t>CLG</a:t>
            </a:r>
            <a:r>
              <a:rPr kumimoji="0" lang="fr-FR" sz="1600" b="0" i="0" u="none" strike="noStrike" kern="1200" cap="none" spc="-1" normalizeH="0" baseline="0" noProof="0" dirty="0">
                <a:ln>
                  <a:noFill/>
                </a:ln>
                <a:solidFill>
                  <a:srgbClr val="D776A4"/>
                </a:solidFill>
                <a:effectLst/>
                <a:uLnTx/>
                <a:uFillTx/>
                <a:latin typeface="Arial"/>
                <a:ea typeface="Arial"/>
                <a:cs typeface="DejaVu Sans"/>
              </a:rPr>
              <a:t> Politzer La Courneuve (Seine-Saint-Denis)</a:t>
            </a:r>
            <a:endParaRPr kumimoji="0" lang="fr-FR" sz="1600" b="0" i="0" u="none" strike="noStrike" kern="1200" cap="none" spc="-1" normalizeH="0" baseline="0" noProof="0" dirty="0">
              <a:ln>
                <a:noFill/>
              </a:ln>
              <a:solidFill>
                <a:prstClr val="black"/>
              </a:solidFill>
              <a:effectLst/>
              <a:uLnTx/>
              <a:uFillTx/>
              <a:latin typeface="Arial"/>
              <a:ea typeface="DejaVu Sans"/>
              <a:cs typeface="DejaVu Sans"/>
            </a:endParaRPr>
          </a:p>
          <a:p>
            <a:pPr marL="537840" marR="0" lvl="1" indent="-285840" algn="l" defTabSz="914400" rtl="0" eaLnBrk="1" fontAlgn="auto" latinLnBrk="0" hangingPunct="1">
              <a:lnSpc>
                <a:spcPct val="100000"/>
              </a:lnSpc>
              <a:spcBef>
                <a:spcPts val="601"/>
              </a:spcBef>
              <a:spcAft>
                <a:spcPts val="601"/>
              </a:spcAft>
              <a:buClr>
                <a:srgbClr val="D776A4"/>
              </a:buClr>
              <a:buSzTx/>
              <a:buFont typeface="Arial"/>
              <a:buChar char="•"/>
              <a:tabLst/>
              <a:defRPr/>
            </a:pPr>
            <a:r>
              <a:rPr kumimoji="0" lang="fr-FR" sz="1600" b="0" i="0" u="none" strike="noStrike" kern="1200" cap="none" spc="-1" normalizeH="0" baseline="0" noProof="0" dirty="0">
                <a:ln>
                  <a:noFill/>
                </a:ln>
                <a:solidFill>
                  <a:srgbClr val="D776A4"/>
                </a:solidFill>
                <a:effectLst/>
                <a:uLnTx/>
                <a:uFillTx/>
                <a:latin typeface="Arial"/>
                <a:ea typeface="Arial"/>
                <a:cs typeface="DejaVu Sans"/>
              </a:rPr>
              <a:t>Vincent Fortin, enseignant en </a:t>
            </a:r>
            <a:r>
              <a:rPr kumimoji="0" lang="fr-FR" sz="1600" b="0" i="0" u="none" strike="noStrike" kern="1200" cap="none" spc="-1" normalizeH="0" baseline="0" noProof="0" dirty="0" err="1">
                <a:ln>
                  <a:noFill/>
                </a:ln>
                <a:solidFill>
                  <a:srgbClr val="D776A4"/>
                </a:solidFill>
                <a:effectLst/>
                <a:uLnTx/>
                <a:uFillTx/>
                <a:latin typeface="Arial"/>
                <a:ea typeface="Arial"/>
                <a:cs typeface="DejaVu Sans"/>
              </a:rPr>
              <a:t>LP</a:t>
            </a:r>
            <a:r>
              <a:rPr kumimoji="0" lang="fr-FR" sz="1600" b="0" i="0" u="none" strike="noStrike" kern="1200" cap="none" spc="-1" normalizeH="0" baseline="0" noProof="0" dirty="0">
                <a:ln>
                  <a:noFill/>
                </a:ln>
                <a:solidFill>
                  <a:srgbClr val="D776A4"/>
                </a:solidFill>
                <a:effectLst/>
                <a:uLnTx/>
                <a:uFillTx/>
                <a:latin typeface="Arial"/>
                <a:ea typeface="Arial"/>
                <a:cs typeface="DejaVu Sans"/>
              </a:rPr>
              <a:t> Lycée Eugène </a:t>
            </a:r>
            <a:r>
              <a:rPr kumimoji="0" lang="fr-FR" sz="1600" b="0" i="0" u="none" strike="noStrike" kern="1200" cap="none" spc="-1" normalizeH="0" baseline="0" noProof="0" dirty="0" err="1">
                <a:ln>
                  <a:noFill/>
                </a:ln>
                <a:solidFill>
                  <a:srgbClr val="D776A4"/>
                </a:solidFill>
                <a:effectLst/>
                <a:uLnTx/>
                <a:uFillTx/>
                <a:latin typeface="Arial"/>
                <a:ea typeface="Arial"/>
                <a:cs typeface="DejaVu Sans"/>
              </a:rPr>
              <a:t>Henaff</a:t>
            </a:r>
            <a:r>
              <a:rPr kumimoji="0" lang="fr-FR" sz="1600" b="0" i="0" u="none" strike="noStrike" kern="1200" cap="none" spc="-1" normalizeH="0" baseline="0" noProof="0" dirty="0">
                <a:ln>
                  <a:noFill/>
                </a:ln>
                <a:solidFill>
                  <a:srgbClr val="D776A4"/>
                </a:solidFill>
                <a:effectLst/>
                <a:uLnTx/>
                <a:uFillTx/>
                <a:latin typeface="Arial"/>
                <a:ea typeface="Arial"/>
                <a:cs typeface="DejaVu Sans"/>
              </a:rPr>
              <a:t> Bagnolet (Seine-Saint-Denis)</a:t>
            </a:r>
            <a:endParaRPr kumimoji="0" lang="fr-FR" sz="1600" b="0" i="0" u="none" strike="noStrike" kern="1200" cap="none" spc="-1" normalizeH="0" baseline="0" noProof="0" dirty="0">
              <a:ln>
                <a:noFill/>
              </a:ln>
              <a:solidFill>
                <a:prstClr val="black"/>
              </a:solidFill>
              <a:effectLst/>
              <a:uLnTx/>
              <a:uFillTx/>
              <a:latin typeface="Arial"/>
              <a:ea typeface="DejaVu Sans"/>
              <a:cs typeface="DejaVu Sans"/>
            </a:endParaRPr>
          </a:p>
          <a:p>
            <a:pPr marL="537840" marR="0" lvl="1" indent="-285840" algn="l" defTabSz="914400" rtl="0" eaLnBrk="1" fontAlgn="auto" latinLnBrk="0" hangingPunct="1">
              <a:lnSpc>
                <a:spcPct val="100000"/>
              </a:lnSpc>
              <a:spcBef>
                <a:spcPts val="601"/>
              </a:spcBef>
              <a:spcAft>
                <a:spcPts val="601"/>
              </a:spcAft>
              <a:buClr>
                <a:srgbClr val="D776A4"/>
              </a:buClr>
              <a:buSzTx/>
              <a:buFont typeface="Arial"/>
              <a:buChar char="•"/>
              <a:tabLst/>
              <a:defRPr/>
            </a:pPr>
            <a:r>
              <a:rPr kumimoji="0" lang="fr-FR" sz="1600" b="0" i="0" u="none" strike="noStrike" kern="1200" cap="none" spc="-1" normalizeH="0" baseline="0" noProof="0" dirty="0">
                <a:ln>
                  <a:noFill/>
                </a:ln>
                <a:solidFill>
                  <a:srgbClr val="D776A4"/>
                </a:solidFill>
                <a:effectLst/>
                <a:uLnTx/>
                <a:uFillTx/>
                <a:latin typeface="Arial"/>
                <a:ea typeface="Arial"/>
                <a:cs typeface="DejaVu Sans"/>
              </a:rPr>
              <a:t>Enseignant</a:t>
            </a:r>
            <a:r>
              <a:rPr kumimoji="0" lang="pt-BR" sz="1600" b="0" i="0" u="none" strike="noStrike" kern="1200" cap="none" spc="-1" normalizeH="0" baseline="0" noProof="0" dirty="0">
                <a:ln>
                  <a:noFill/>
                </a:ln>
                <a:solidFill>
                  <a:srgbClr val="D776A4"/>
                </a:solidFill>
                <a:effectLst/>
                <a:uLnTx/>
                <a:uFillTx/>
                <a:latin typeface="Arial"/>
                <a:ea typeface="Arial"/>
                <a:cs typeface="DejaVu Sans"/>
              </a:rPr>
              <a:t>(e)s du Groupe de travail “Accueillir en 6ème” de la CARDIE</a:t>
            </a:r>
            <a:endParaRPr kumimoji="0" lang="fr-FR" sz="1600" b="0" i="0" u="none" strike="noStrike" kern="1200" cap="none" spc="-1" normalizeH="0" baseline="0" noProof="0" dirty="0">
              <a:ln>
                <a:noFill/>
              </a:ln>
              <a:solidFill>
                <a:prstClr val="black"/>
              </a:solidFill>
              <a:effectLst/>
              <a:uLnTx/>
              <a:uFillTx/>
              <a:latin typeface="Arial"/>
              <a:ea typeface="DejaVu Sans"/>
              <a:cs typeface="DejaVu Sans"/>
            </a:endParaRPr>
          </a:p>
          <a:p>
            <a:pPr marL="717840" marR="0" lvl="2" indent="-285840" algn="l" defTabSz="914400" rtl="0" eaLnBrk="1" fontAlgn="auto" latinLnBrk="0" hangingPunct="1">
              <a:lnSpc>
                <a:spcPct val="100000"/>
              </a:lnSpc>
              <a:spcBef>
                <a:spcPts val="99"/>
              </a:spcBef>
              <a:spcAft>
                <a:spcPts val="99"/>
              </a:spcAft>
              <a:buClr>
                <a:srgbClr val="D776A4"/>
              </a:buClr>
              <a:buSzTx/>
              <a:buFont typeface="Wingdings" charset="2"/>
              <a:buChar char=""/>
              <a:tabLst/>
              <a:defRPr/>
            </a:pPr>
            <a:r>
              <a:rPr kumimoji="0" lang="fr-FR" sz="1600" b="0" i="0" u="none" strike="noStrike" kern="1200" cap="none" spc="-1" normalizeH="0" baseline="0" noProof="0" dirty="0">
                <a:ln>
                  <a:noFill/>
                </a:ln>
                <a:solidFill>
                  <a:srgbClr val="D776A4"/>
                </a:solidFill>
                <a:effectLst/>
                <a:uLnTx/>
                <a:uFillTx/>
                <a:latin typeface="Arial"/>
                <a:ea typeface="Arial"/>
                <a:cs typeface="DejaVu Sans"/>
              </a:rPr>
              <a:t>Emeline </a:t>
            </a:r>
            <a:r>
              <a:rPr kumimoji="0" lang="fr-FR" sz="1600" b="0" i="0" u="none" strike="noStrike" kern="1200" cap="none" spc="-1" normalizeH="0" baseline="0" noProof="0" dirty="0" err="1">
                <a:ln>
                  <a:noFill/>
                </a:ln>
                <a:solidFill>
                  <a:srgbClr val="D776A4"/>
                </a:solidFill>
                <a:effectLst/>
                <a:uLnTx/>
                <a:uFillTx/>
                <a:latin typeface="Arial"/>
                <a:ea typeface="Arial"/>
                <a:cs typeface="DejaVu Sans"/>
              </a:rPr>
              <a:t>Mougeot</a:t>
            </a:r>
            <a:r>
              <a:rPr kumimoji="0" lang="fr-FR" sz="1600" b="0" i="0" u="none" strike="noStrike" kern="1200" cap="none" spc="-1" normalizeH="0" baseline="0" noProof="0" dirty="0">
                <a:ln>
                  <a:noFill/>
                </a:ln>
                <a:solidFill>
                  <a:srgbClr val="D776A4"/>
                </a:solidFill>
                <a:effectLst/>
                <a:uLnTx/>
                <a:uFillTx/>
                <a:latin typeface="Arial"/>
                <a:ea typeface="Arial"/>
                <a:cs typeface="DejaVu Sans"/>
              </a:rPr>
              <a:t>, professeure de mathématiques </a:t>
            </a:r>
            <a:r>
              <a:rPr kumimoji="0" lang="fr-FR" sz="1600" b="0" i="0" u="none" strike="noStrike" kern="1200" cap="none" spc="-1" normalizeH="0" baseline="0" noProof="0" dirty="0" err="1">
                <a:ln>
                  <a:noFill/>
                </a:ln>
                <a:solidFill>
                  <a:srgbClr val="D776A4"/>
                </a:solidFill>
                <a:effectLst/>
                <a:uLnTx/>
                <a:uFillTx/>
                <a:latin typeface="Arial"/>
                <a:ea typeface="Arial"/>
                <a:cs typeface="DejaVu Sans"/>
              </a:rPr>
              <a:t>CLG</a:t>
            </a:r>
            <a:r>
              <a:rPr kumimoji="0" lang="fr-FR" sz="1600" b="0" i="0" u="none" strike="noStrike" kern="1200" cap="none" spc="-1" normalizeH="0" baseline="0" noProof="0" dirty="0">
                <a:ln>
                  <a:noFill/>
                </a:ln>
                <a:solidFill>
                  <a:srgbClr val="D776A4"/>
                </a:solidFill>
                <a:effectLst/>
                <a:uLnTx/>
                <a:uFillTx/>
                <a:latin typeface="Arial"/>
                <a:ea typeface="Arial"/>
                <a:cs typeface="DejaVu Sans"/>
              </a:rPr>
              <a:t> </a:t>
            </a:r>
            <a:r>
              <a:rPr kumimoji="0" lang="fr-FR" sz="1600" b="0" i="0" u="none" strike="noStrike" kern="1200" cap="none" spc="-1" normalizeH="0" baseline="0" noProof="0" dirty="0" err="1">
                <a:ln>
                  <a:noFill/>
                </a:ln>
                <a:solidFill>
                  <a:srgbClr val="D776A4"/>
                </a:solidFill>
                <a:effectLst/>
                <a:uLnTx/>
                <a:uFillTx/>
                <a:latin typeface="Arial"/>
                <a:ea typeface="Arial"/>
                <a:cs typeface="DejaVu Sans"/>
              </a:rPr>
              <a:t>E.Chevreul</a:t>
            </a:r>
            <a:r>
              <a:rPr kumimoji="0" lang="fr-FR" sz="1600" b="0" i="0" u="none" strike="noStrike" kern="1200" cap="none" spc="-1" normalizeH="0" baseline="0" noProof="0" dirty="0">
                <a:ln>
                  <a:noFill/>
                </a:ln>
                <a:solidFill>
                  <a:srgbClr val="D776A4"/>
                </a:solidFill>
                <a:effectLst/>
                <a:uLnTx/>
                <a:uFillTx/>
                <a:latin typeface="Arial"/>
                <a:ea typeface="Arial"/>
                <a:cs typeface="DejaVu Sans"/>
              </a:rPr>
              <a:t>, L’Haye les Roses (Val-de-Marne)</a:t>
            </a:r>
            <a:endParaRPr kumimoji="0" lang="fr-FR" sz="1600" b="0" i="0" u="none" strike="noStrike" kern="1200" cap="none" spc="-1" normalizeH="0" baseline="0" noProof="0" dirty="0">
              <a:ln>
                <a:noFill/>
              </a:ln>
              <a:solidFill>
                <a:prstClr val="black"/>
              </a:solidFill>
              <a:effectLst/>
              <a:uLnTx/>
              <a:uFillTx/>
              <a:latin typeface="Arial"/>
              <a:ea typeface="DejaVu Sans"/>
              <a:cs typeface="DejaVu Sans"/>
            </a:endParaRPr>
          </a:p>
          <a:p>
            <a:pPr marL="717840" marR="0" lvl="2" indent="-285840" algn="l" defTabSz="914400" rtl="0" eaLnBrk="1" fontAlgn="auto" latinLnBrk="0" hangingPunct="1">
              <a:lnSpc>
                <a:spcPct val="100000"/>
              </a:lnSpc>
              <a:spcBef>
                <a:spcPts val="99"/>
              </a:spcBef>
              <a:spcAft>
                <a:spcPts val="99"/>
              </a:spcAft>
              <a:buClr>
                <a:srgbClr val="D776A4"/>
              </a:buClr>
              <a:buSzTx/>
              <a:buFont typeface="Wingdings" charset="2"/>
              <a:buChar char=""/>
              <a:tabLst/>
              <a:defRPr/>
            </a:pPr>
            <a:r>
              <a:rPr kumimoji="0" lang="fr-FR" sz="1600" b="0" i="0" u="none" strike="noStrike" kern="1200" cap="none" spc="-1" normalizeH="0" baseline="0" noProof="0" dirty="0">
                <a:ln>
                  <a:noFill/>
                </a:ln>
                <a:solidFill>
                  <a:srgbClr val="D776A4"/>
                </a:solidFill>
                <a:effectLst/>
                <a:uLnTx/>
                <a:uFillTx/>
                <a:latin typeface="Arial"/>
                <a:ea typeface="Arial"/>
                <a:cs typeface="DejaVu Sans"/>
              </a:rPr>
              <a:t>Emmanuel Beaulieu, professeur des écoles Ecole </a:t>
            </a:r>
            <a:r>
              <a:rPr kumimoji="0" lang="fr-FR" sz="1600" b="0" i="0" u="none" strike="noStrike" kern="1200" cap="none" spc="-1" normalizeH="0" baseline="0" noProof="0" dirty="0" err="1">
                <a:ln>
                  <a:noFill/>
                </a:ln>
                <a:solidFill>
                  <a:srgbClr val="D776A4"/>
                </a:solidFill>
                <a:effectLst/>
                <a:uLnTx/>
                <a:uFillTx/>
                <a:latin typeface="Arial"/>
                <a:ea typeface="Arial"/>
                <a:cs typeface="DejaVu Sans"/>
              </a:rPr>
              <a:t>Faraboeuf</a:t>
            </a:r>
            <a:r>
              <a:rPr kumimoji="0" lang="fr-FR" sz="1600" b="0" i="0" u="none" strike="noStrike" kern="1200" cap="none" spc="-1" normalizeH="0" baseline="0" noProof="0" dirty="0">
                <a:ln>
                  <a:noFill/>
                </a:ln>
                <a:solidFill>
                  <a:srgbClr val="D776A4"/>
                </a:solidFill>
                <a:effectLst/>
                <a:uLnTx/>
                <a:uFillTx/>
                <a:latin typeface="Arial"/>
                <a:ea typeface="Arial"/>
                <a:cs typeface="DejaVu Sans"/>
              </a:rPr>
              <a:t> </a:t>
            </a:r>
            <a:r>
              <a:rPr kumimoji="0" lang="fr-FR" sz="1600" b="0" i="0" u="none" strike="noStrike" kern="1200" cap="none" spc="-1" normalizeH="0" baseline="0" noProof="0" dirty="0" err="1">
                <a:ln>
                  <a:noFill/>
                </a:ln>
                <a:solidFill>
                  <a:srgbClr val="D776A4"/>
                </a:solidFill>
                <a:effectLst/>
                <a:uLnTx/>
                <a:uFillTx/>
                <a:latin typeface="Arial"/>
                <a:ea typeface="Arial"/>
                <a:cs typeface="DejaVu Sans"/>
              </a:rPr>
              <a:t>Beton-Bazoches</a:t>
            </a:r>
            <a:r>
              <a:rPr kumimoji="0" lang="fr-FR" sz="1600" b="0" i="0" u="none" strike="noStrike" kern="1200" cap="none" spc="-1" normalizeH="0" baseline="0" noProof="0" dirty="0">
                <a:ln>
                  <a:noFill/>
                </a:ln>
                <a:solidFill>
                  <a:srgbClr val="D776A4"/>
                </a:solidFill>
                <a:effectLst/>
                <a:uLnTx/>
                <a:uFillTx/>
                <a:latin typeface="Arial"/>
                <a:ea typeface="Arial"/>
                <a:cs typeface="DejaVu Sans"/>
              </a:rPr>
              <a:t> (Seine-et-Marne)</a:t>
            </a:r>
            <a:endParaRPr kumimoji="0" lang="fr-FR" sz="1600" b="0" i="0" u="none" strike="noStrike" kern="1200" cap="none" spc="-1" normalizeH="0" baseline="0" noProof="0" dirty="0">
              <a:ln>
                <a:noFill/>
              </a:ln>
              <a:solidFill>
                <a:prstClr val="black"/>
              </a:solidFill>
              <a:effectLst/>
              <a:uLnTx/>
              <a:uFillTx/>
              <a:latin typeface="Arial"/>
              <a:ea typeface="DejaVu Sans"/>
              <a:cs typeface="DejaVu Sans"/>
            </a:endParaRPr>
          </a:p>
        </p:txBody>
      </p:sp>
    </p:spTree>
    <p:extLst>
      <p:ext uri="{BB962C8B-B14F-4D97-AF65-F5344CB8AC3E}">
        <p14:creationId xmlns:p14="http://schemas.microsoft.com/office/powerpoint/2010/main" val="2539714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ceHolder 2"/>
          <p:cNvSpPr>
            <a:spLocks noGrp="1"/>
          </p:cNvSpPr>
          <p:nvPr>
            <p:ph type="ftr" idx="4294967295"/>
          </p:nvPr>
        </p:nvSpPr>
        <p:spPr>
          <a:xfrm>
            <a:off x="360000" y="4783680"/>
            <a:ext cx="5903640" cy="236160"/>
          </a:xfrm>
          <a:prstGeom prst="rect">
            <a:avLst/>
          </a:prstGeom>
          <a:noFill/>
          <a:ln w="0">
            <a:noFill/>
          </a:ln>
        </p:spPr>
        <p:txBody>
          <a:bodyPr lIns="0" tIns="0" rIns="0" bIns="0" anchor="ctr">
            <a:noAutofit/>
          </a:bodyPr>
          <a:lstStyle>
            <a:lvl1pPr>
              <a:lnSpc>
                <a:spcPct val="100000"/>
              </a:lnSpc>
              <a:buNone/>
              <a:defRPr lang="fr-FR" sz="750" b="1" strike="noStrike" spc="-1">
                <a:solidFill>
                  <a:srgbClr val="000091"/>
                </a:solidFill>
                <a:latin typeface="Arial"/>
              </a:defRPr>
            </a:lvl1pPr>
          </a:lstStyle>
          <a:p>
            <a:pPr>
              <a:lnSpc>
                <a:spcPct val="100000"/>
              </a:lnSpc>
              <a:buNone/>
            </a:pPr>
            <a:r>
              <a:rPr lang="fr-FR" sz="750" b="1" strike="noStrike" spc="-1" dirty="0">
                <a:solidFill>
                  <a:srgbClr val="000091"/>
                </a:solidFill>
                <a:latin typeface="Arial"/>
              </a:rPr>
              <a:t>École académique de la formation continue – CARDIE Sabine </a:t>
            </a:r>
            <a:r>
              <a:rPr lang="fr-FR" sz="750" b="1" strike="noStrike" spc="-1" dirty="0" err="1" smtClean="0">
                <a:solidFill>
                  <a:srgbClr val="000091"/>
                </a:solidFill>
                <a:latin typeface="Arial"/>
              </a:rPr>
              <a:t>KITTEN</a:t>
            </a:r>
            <a:r>
              <a:rPr lang="fr-FR" sz="750" b="1" strike="noStrike" spc="-1" dirty="0" smtClean="0">
                <a:solidFill>
                  <a:srgbClr val="000091"/>
                </a:solidFill>
                <a:latin typeface="Arial"/>
              </a:rPr>
              <a:t> – 22/11/2023</a:t>
            </a:r>
            <a:endParaRPr lang="fr-FR" sz="750" b="0" strike="noStrike" spc="-1" dirty="0">
              <a:latin typeface="Times New Roman"/>
            </a:endParaRPr>
          </a:p>
        </p:txBody>
      </p:sp>
      <p:sp>
        <p:nvSpPr>
          <p:cNvPr id="7" name="Bulle ronde 6"/>
          <p:cNvSpPr/>
          <p:nvPr/>
        </p:nvSpPr>
        <p:spPr>
          <a:xfrm rot="21141600">
            <a:off x="1742760" y="270360"/>
            <a:ext cx="2270520" cy="923400"/>
          </a:xfrm>
          <a:prstGeom prst="wedgeEllipseCallout">
            <a:avLst>
              <a:gd name="adj1" fmla="val -20833"/>
              <a:gd name="adj2" fmla="val 62500"/>
            </a:avLst>
          </a:prstGeom>
          <a:gradFill rotWithShape="0">
            <a:gsLst>
              <a:gs pos="0">
                <a:srgbClr val="BE9E00"/>
              </a:gs>
              <a:gs pos="100000">
                <a:srgbClr val="F7CE00"/>
              </a:gs>
            </a:gsLst>
            <a:lin ang="15738000"/>
          </a:gradFill>
          <a:ln>
            <a:solidFill>
              <a:srgbClr val="F9D000"/>
            </a:solidFill>
            <a:round/>
          </a:ln>
          <a:effectLst>
            <a:outerShdw blurRad="39960" dist="23040" dir="5400000" rotWithShape="0">
              <a:srgbClr val="000000">
                <a:alpha val="35000"/>
              </a:srgbClr>
            </a:outerShdw>
          </a:effectLst>
        </p:spPr>
        <p:style>
          <a:lnRef idx="1">
            <a:schemeClr val="accent3"/>
          </a:lnRef>
          <a:fillRef idx="3">
            <a:schemeClr val="accent3"/>
          </a:fillRef>
          <a:effectRef idx="2">
            <a:schemeClr val="accent3"/>
          </a:effectRef>
          <a:fontRef idx="minor"/>
        </p:style>
        <p:txBody>
          <a:bodyPr lIns="90000" tIns="45000" rIns="90000" bIns="45000" anchor="ctr">
            <a:noAutofit/>
          </a:bodyPr>
          <a:lstStyle/>
          <a:p>
            <a:pPr algn="ctr">
              <a:lnSpc>
                <a:spcPct val="100000"/>
              </a:lnSpc>
              <a:buNone/>
            </a:pPr>
            <a:r>
              <a:rPr lang="fr-FR" sz="1800" b="0" strike="noStrike" spc="-1" dirty="0">
                <a:solidFill>
                  <a:srgbClr val="000091"/>
                </a:solidFill>
                <a:latin typeface="Arial"/>
              </a:rPr>
              <a:t>L’autonomie c’est accéder à la liberté </a:t>
            </a:r>
            <a:endParaRPr lang="fr-FR" sz="1800" b="0" strike="noStrike" spc="-1" dirty="0">
              <a:latin typeface="Arial"/>
            </a:endParaRPr>
          </a:p>
        </p:txBody>
      </p:sp>
      <p:sp>
        <p:nvSpPr>
          <p:cNvPr id="8" name="ZoneTexte 4"/>
          <p:cNvSpPr/>
          <p:nvPr/>
        </p:nvSpPr>
        <p:spPr>
          <a:xfrm>
            <a:off x="1547640" y="1275480"/>
            <a:ext cx="7272360" cy="6102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ct val="100000"/>
              </a:lnSpc>
              <a:buNone/>
            </a:pPr>
            <a:r>
              <a:rPr lang="fr-FR" sz="2000" b="1" strike="noStrike" spc="-1" dirty="0">
                <a:solidFill>
                  <a:srgbClr val="000091"/>
                </a:solidFill>
                <a:latin typeface="Arial"/>
              </a:rPr>
              <a:t>Grégory Seguin, pratique d’un professeur des écoles en </a:t>
            </a:r>
            <a:r>
              <a:rPr lang="fr-FR" sz="2000" b="1" strike="noStrike" spc="-1" dirty="0" err="1">
                <a:solidFill>
                  <a:srgbClr val="000091"/>
                </a:solidFill>
                <a:latin typeface="Arial"/>
              </a:rPr>
              <a:t>SEGPA</a:t>
            </a:r>
            <a:r>
              <a:rPr lang="fr-FR" sz="2000" b="1" strike="noStrike" spc="-1" dirty="0">
                <a:solidFill>
                  <a:srgbClr val="000091"/>
                </a:solidFill>
                <a:latin typeface="Arial"/>
              </a:rPr>
              <a:t> : Entre autonomie et accompagnement</a:t>
            </a:r>
            <a:endParaRPr lang="fr-FR" sz="2000" b="0" strike="noStrike" spc="-1" dirty="0">
              <a:latin typeface="Arial"/>
            </a:endParaRPr>
          </a:p>
        </p:txBody>
      </p:sp>
      <p:sp>
        <p:nvSpPr>
          <p:cNvPr id="9" name="Bulle ronde 7"/>
          <p:cNvSpPr/>
          <p:nvPr/>
        </p:nvSpPr>
        <p:spPr>
          <a:xfrm rot="305400">
            <a:off x="5004000" y="123120"/>
            <a:ext cx="3528000" cy="1151640"/>
          </a:xfrm>
          <a:prstGeom prst="wedgeEllipseCallout">
            <a:avLst>
              <a:gd name="adj1" fmla="val -20833"/>
              <a:gd name="adj2" fmla="val 62500"/>
            </a:avLst>
          </a:prstGeom>
          <a:gradFill rotWithShape="0">
            <a:gsLst>
              <a:gs pos="0">
                <a:srgbClr val="004130"/>
              </a:gs>
              <a:gs pos="100000">
                <a:srgbClr val="00553E"/>
              </a:gs>
            </a:gsLst>
            <a:lin ang="16500000"/>
          </a:gradFill>
          <a:ln>
            <a:solidFill>
              <a:srgbClr val="00563F"/>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buNone/>
            </a:pPr>
            <a:r>
              <a:rPr lang="fr-FR" sz="1800" b="0" strike="noStrike" spc="-1" dirty="0">
                <a:solidFill>
                  <a:srgbClr val="FFFFFF"/>
                </a:solidFill>
                <a:latin typeface="Arial"/>
              </a:rPr>
              <a:t>Prendre le risque de se tromper, c’est prendre le risque de réussir  </a:t>
            </a:r>
            <a:endParaRPr lang="fr-FR" sz="1800" b="0" strike="noStrike" spc="-1" dirty="0">
              <a:latin typeface="Arial"/>
            </a:endParaRPr>
          </a:p>
        </p:txBody>
      </p:sp>
      <p:sp>
        <p:nvSpPr>
          <p:cNvPr id="10" name="Rectangle à coins arrondis 8"/>
          <p:cNvSpPr/>
          <p:nvPr/>
        </p:nvSpPr>
        <p:spPr>
          <a:xfrm>
            <a:off x="1475640" y="2067840"/>
            <a:ext cx="3384000" cy="2664000"/>
          </a:xfrm>
          <a:prstGeom prst="roundRect">
            <a:avLst>
              <a:gd name="adj" fmla="val 16667"/>
            </a:avLst>
          </a:prstGeom>
          <a:solidFill>
            <a:srgbClr val="D776A4"/>
          </a:solidFill>
          <a:ln>
            <a:solidFill>
              <a:srgbClr val="00563F"/>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buNone/>
            </a:pPr>
            <a:r>
              <a:rPr lang="fr-FR" sz="1600" b="0" i="1" strike="noStrike" spc="-1" dirty="0">
                <a:solidFill>
                  <a:srgbClr val="FFFFFF"/>
                </a:solidFill>
                <a:latin typeface="Arial"/>
              </a:rPr>
              <a:t>Au quotidien, pour moi c’est</a:t>
            </a:r>
            <a:endParaRPr lang="fr-FR" sz="1600" b="0" strike="noStrike" spc="-1" dirty="0">
              <a:latin typeface="Arial"/>
            </a:endParaRPr>
          </a:p>
          <a:p>
            <a:pPr>
              <a:lnSpc>
                <a:spcPct val="100000"/>
              </a:lnSpc>
              <a:buNone/>
            </a:pPr>
            <a:r>
              <a:rPr lang="fr-FR" sz="1600" b="0" strike="noStrike" spc="-1" dirty="0">
                <a:solidFill>
                  <a:srgbClr val="FFFFFF"/>
                </a:solidFill>
                <a:latin typeface="Arial"/>
              </a:rPr>
              <a:t>Expliciter</a:t>
            </a:r>
            <a:endParaRPr lang="fr-FR" sz="1600" b="0" strike="noStrike" spc="-1" dirty="0">
              <a:latin typeface="Arial"/>
            </a:endParaRPr>
          </a:p>
          <a:p>
            <a:pPr>
              <a:lnSpc>
                <a:spcPct val="100000"/>
              </a:lnSpc>
              <a:buNone/>
            </a:pPr>
            <a:r>
              <a:rPr lang="fr-FR" sz="1600" b="0" strike="noStrike" spc="-1" dirty="0">
                <a:solidFill>
                  <a:srgbClr val="FFFFFF"/>
                </a:solidFill>
                <a:latin typeface="Arial"/>
              </a:rPr>
              <a:t>Etayer</a:t>
            </a:r>
            <a:endParaRPr lang="fr-FR" sz="1600" b="0" strike="noStrike" spc="-1" dirty="0">
              <a:latin typeface="Arial"/>
            </a:endParaRPr>
          </a:p>
          <a:p>
            <a:pPr>
              <a:lnSpc>
                <a:spcPct val="100000"/>
              </a:lnSpc>
              <a:buNone/>
            </a:pPr>
            <a:r>
              <a:rPr lang="fr-FR" sz="1600" b="0" strike="noStrike" spc="-1" dirty="0">
                <a:solidFill>
                  <a:srgbClr val="FFFFFF"/>
                </a:solidFill>
                <a:latin typeface="Arial"/>
              </a:rPr>
              <a:t>Ritualiser</a:t>
            </a:r>
            <a:endParaRPr lang="fr-FR" sz="1600" b="0" strike="noStrike" spc="-1" dirty="0">
              <a:latin typeface="Arial"/>
            </a:endParaRPr>
          </a:p>
          <a:p>
            <a:pPr>
              <a:lnSpc>
                <a:spcPct val="100000"/>
              </a:lnSpc>
              <a:buNone/>
            </a:pPr>
            <a:r>
              <a:rPr lang="fr-FR" sz="1600" b="0" strike="noStrike" spc="-1" dirty="0">
                <a:solidFill>
                  <a:srgbClr val="FFFFFF"/>
                </a:solidFill>
                <a:latin typeface="Arial"/>
              </a:rPr>
              <a:t>Structurer le temps et l’espace</a:t>
            </a:r>
            <a:endParaRPr lang="fr-FR" sz="1600" b="0" strike="noStrike" spc="-1" dirty="0">
              <a:latin typeface="Arial"/>
            </a:endParaRPr>
          </a:p>
          <a:p>
            <a:pPr>
              <a:lnSpc>
                <a:spcPct val="100000"/>
              </a:lnSpc>
              <a:buNone/>
            </a:pPr>
            <a:r>
              <a:rPr lang="fr-FR" sz="1600" b="0" strike="noStrike" spc="-1" dirty="0">
                <a:solidFill>
                  <a:srgbClr val="FFFFFF"/>
                </a:solidFill>
                <a:latin typeface="Arial"/>
              </a:rPr>
              <a:t>S’appuyer sur le travail de lecture, d’écriture</a:t>
            </a:r>
            <a:endParaRPr lang="fr-FR" sz="1600" b="0" strike="noStrike" spc="-1" dirty="0">
              <a:latin typeface="Arial"/>
            </a:endParaRPr>
          </a:p>
          <a:p>
            <a:pPr>
              <a:lnSpc>
                <a:spcPct val="100000"/>
              </a:lnSpc>
              <a:buNone/>
            </a:pPr>
            <a:r>
              <a:rPr lang="fr-FR" sz="1600" b="0" strike="noStrike" spc="-1" dirty="0">
                <a:solidFill>
                  <a:srgbClr val="FFFFFF"/>
                </a:solidFill>
                <a:latin typeface="Arial"/>
              </a:rPr>
              <a:t>Bien connaître mes élèves pour respecter leur progression (</a:t>
            </a:r>
            <a:r>
              <a:rPr lang="fr-FR" sz="1600" b="0" strike="noStrike" spc="-1" dirty="0" err="1">
                <a:solidFill>
                  <a:srgbClr val="FFFFFF"/>
                </a:solidFill>
                <a:latin typeface="Arial"/>
              </a:rPr>
              <a:t>ZPD</a:t>
            </a:r>
            <a:r>
              <a:rPr lang="fr-FR" sz="1600" b="0" strike="noStrike" spc="-1" dirty="0">
                <a:solidFill>
                  <a:srgbClr val="FFFFFF"/>
                </a:solidFill>
                <a:latin typeface="Arial"/>
              </a:rPr>
              <a:t>)</a:t>
            </a:r>
            <a:endParaRPr lang="fr-FR" sz="1600" b="0" strike="noStrike" spc="-1" dirty="0">
              <a:latin typeface="Arial"/>
            </a:endParaRPr>
          </a:p>
        </p:txBody>
      </p:sp>
      <p:sp>
        <p:nvSpPr>
          <p:cNvPr id="11" name="Rectangle à coins arrondis 10"/>
          <p:cNvSpPr/>
          <p:nvPr/>
        </p:nvSpPr>
        <p:spPr>
          <a:xfrm>
            <a:off x="5436000" y="1995840"/>
            <a:ext cx="3456000" cy="2736000"/>
          </a:xfrm>
          <a:prstGeom prst="roundRect">
            <a:avLst>
              <a:gd name="adj" fmla="val 16667"/>
            </a:avLst>
          </a:prstGeom>
          <a:solidFill>
            <a:srgbClr val="D776A4"/>
          </a:solidFill>
          <a:ln>
            <a:solidFill>
              <a:srgbClr val="00563F"/>
            </a:solidFill>
            <a:round/>
          </a:ln>
          <a:effectLst>
            <a:outerShdw blurRad="3996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buNone/>
            </a:pPr>
            <a:r>
              <a:rPr lang="fr-FR" sz="1600" b="0" i="1" strike="noStrike" spc="-1" dirty="0">
                <a:solidFill>
                  <a:srgbClr val="FFFFFF"/>
                </a:solidFill>
                <a:latin typeface="Arial"/>
              </a:rPr>
              <a:t>Pour les élèves</a:t>
            </a:r>
            <a:endParaRPr lang="fr-FR" sz="1600" b="0" strike="noStrike" spc="-1" dirty="0">
              <a:latin typeface="Arial"/>
            </a:endParaRPr>
          </a:p>
          <a:p>
            <a:pPr>
              <a:lnSpc>
                <a:spcPct val="100000"/>
              </a:lnSpc>
              <a:buNone/>
            </a:pPr>
            <a:r>
              <a:rPr lang="fr-FR" sz="1600" b="0" strike="noStrike" spc="-1" dirty="0">
                <a:solidFill>
                  <a:srgbClr val="FFFFFF"/>
                </a:solidFill>
                <a:latin typeface="Arial"/>
              </a:rPr>
              <a:t>Accepter d’apprendre, de se tromper</a:t>
            </a:r>
            <a:endParaRPr lang="fr-FR" sz="1600" b="0" strike="noStrike" spc="-1" dirty="0">
              <a:latin typeface="Arial"/>
            </a:endParaRPr>
          </a:p>
          <a:p>
            <a:pPr>
              <a:lnSpc>
                <a:spcPct val="100000"/>
              </a:lnSpc>
              <a:buNone/>
            </a:pPr>
            <a:r>
              <a:rPr lang="fr-FR" sz="1600" b="0" strike="noStrike" spc="-1" dirty="0">
                <a:solidFill>
                  <a:srgbClr val="FFFFFF"/>
                </a:solidFill>
                <a:latin typeface="Arial"/>
              </a:rPr>
              <a:t>Accepter l’échange, le silence, les émotions</a:t>
            </a:r>
            <a:endParaRPr lang="fr-FR" sz="1600" b="0" strike="noStrike" spc="-1" dirty="0">
              <a:latin typeface="Arial"/>
            </a:endParaRPr>
          </a:p>
          <a:p>
            <a:pPr>
              <a:lnSpc>
                <a:spcPct val="100000"/>
              </a:lnSpc>
              <a:buNone/>
            </a:pPr>
            <a:r>
              <a:rPr lang="fr-FR" sz="1600" b="0" strike="noStrike" spc="-1" dirty="0">
                <a:solidFill>
                  <a:srgbClr val="FFFFFF"/>
                </a:solidFill>
                <a:latin typeface="Arial"/>
              </a:rPr>
              <a:t>Comprendre et gérer ses besoins</a:t>
            </a:r>
            <a:endParaRPr lang="fr-FR" sz="1600" b="0" strike="noStrike" spc="-1" dirty="0">
              <a:latin typeface="Arial"/>
            </a:endParaRPr>
          </a:p>
          <a:p>
            <a:pPr>
              <a:lnSpc>
                <a:spcPct val="100000"/>
              </a:lnSpc>
              <a:buNone/>
            </a:pPr>
            <a:r>
              <a:rPr lang="fr-FR" sz="1600" b="0" strike="noStrike" spc="-1" dirty="0">
                <a:solidFill>
                  <a:srgbClr val="FFFFFF"/>
                </a:solidFill>
                <a:latin typeface="Arial"/>
              </a:rPr>
              <a:t>S’autoévaluer</a:t>
            </a:r>
            <a:endParaRPr lang="fr-FR" sz="1600" b="0" strike="noStrike" spc="-1" dirty="0">
              <a:latin typeface="Arial"/>
            </a:endParaRPr>
          </a:p>
          <a:p>
            <a:pPr>
              <a:lnSpc>
                <a:spcPct val="100000"/>
              </a:lnSpc>
              <a:buNone/>
            </a:pPr>
            <a:r>
              <a:rPr lang="fr-FR" sz="1600" b="0" strike="noStrike" spc="-1" dirty="0">
                <a:solidFill>
                  <a:srgbClr val="FFFFFF"/>
                </a:solidFill>
                <a:latin typeface="Arial"/>
              </a:rPr>
              <a:t>Expérimenter le tutorat</a:t>
            </a:r>
            <a:endParaRPr lang="fr-FR" sz="1600" b="0" strike="noStrike" spc="-1" dirty="0">
              <a:latin typeface="Arial"/>
            </a:endParaRPr>
          </a:p>
          <a:p>
            <a:pPr>
              <a:lnSpc>
                <a:spcPct val="100000"/>
              </a:lnSpc>
              <a:buNone/>
            </a:pPr>
            <a:r>
              <a:rPr lang="fr-FR" sz="1600" b="0" strike="noStrike" spc="-1" dirty="0">
                <a:solidFill>
                  <a:srgbClr val="FFFFFF"/>
                </a:solidFill>
                <a:latin typeface="Arial"/>
              </a:rPr>
              <a:t>Utiliser un cahier d’autonomie</a:t>
            </a:r>
            <a:endParaRPr lang="fr-FR" sz="1600" b="0" strike="noStrike" spc="-1" dirty="0">
              <a:latin typeface="Arial"/>
            </a:endParaRPr>
          </a:p>
          <a:p>
            <a:pPr>
              <a:lnSpc>
                <a:spcPct val="100000"/>
              </a:lnSpc>
              <a:buNone/>
            </a:pPr>
            <a:endParaRPr lang="fr-FR" sz="1800" b="0" strike="noStrike" spc="-1" dirty="0">
              <a:latin typeface="Arial"/>
            </a:endParaRPr>
          </a:p>
        </p:txBody>
      </p:sp>
    </p:spTree>
    <p:extLst>
      <p:ext uri="{BB962C8B-B14F-4D97-AF65-F5344CB8AC3E}">
        <p14:creationId xmlns:p14="http://schemas.microsoft.com/office/powerpoint/2010/main" val="1785273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ceHolder 2"/>
          <p:cNvSpPr>
            <a:spLocks noGrp="1"/>
          </p:cNvSpPr>
          <p:nvPr>
            <p:ph type="ftr" idx="4294967295"/>
          </p:nvPr>
        </p:nvSpPr>
        <p:spPr>
          <a:xfrm>
            <a:off x="360000" y="4783680"/>
            <a:ext cx="5903640" cy="236160"/>
          </a:xfrm>
          <a:prstGeom prst="rect">
            <a:avLst/>
          </a:prstGeom>
          <a:noFill/>
          <a:ln w="0">
            <a:noFill/>
          </a:ln>
        </p:spPr>
        <p:txBody>
          <a:bodyPr lIns="0" tIns="0" rIns="0" bIns="0" anchor="ctr">
            <a:noAutofit/>
          </a:bodyPr>
          <a:lstStyle>
            <a:lvl1pPr>
              <a:lnSpc>
                <a:spcPct val="100000"/>
              </a:lnSpc>
              <a:buNone/>
              <a:defRPr lang="fr-FR" sz="750" b="1" strike="noStrike" spc="-1">
                <a:solidFill>
                  <a:srgbClr val="000091"/>
                </a:solidFill>
                <a:latin typeface="Arial"/>
              </a:defRPr>
            </a:lvl1pPr>
          </a:lstStyle>
          <a:p>
            <a:pPr>
              <a:lnSpc>
                <a:spcPct val="100000"/>
              </a:lnSpc>
              <a:buNone/>
            </a:pPr>
            <a:r>
              <a:rPr lang="fr-FR" sz="750" b="1" strike="noStrike" spc="-1" dirty="0">
                <a:solidFill>
                  <a:srgbClr val="000091"/>
                </a:solidFill>
                <a:latin typeface="Arial"/>
              </a:rPr>
              <a:t>École académique de la formation continue – CARDIE Sabine </a:t>
            </a:r>
            <a:r>
              <a:rPr lang="fr-FR" sz="750" b="1" strike="noStrike" spc="-1" dirty="0" err="1" smtClean="0">
                <a:solidFill>
                  <a:srgbClr val="000091"/>
                </a:solidFill>
                <a:latin typeface="Arial"/>
              </a:rPr>
              <a:t>KITTEN</a:t>
            </a:r>
            <a:r>
              <a:rPr lang="fr-FR" sz="750" b="1" strike="noStrike" spc="-1" dirty="0" smtClean="0">
                <a:solidFill>
                  <a:srgbClr val="000091"/>
                </a:solidFill>
                <a:latin typeface="Arial"/>
              </a:rPr>
              <a:t> – 22/11/2023</a:t>
            </a:r>
            <a:endParaRPr lang="fr-FR" sz="750" b="0" strike="noStrike" spc="-1" dirty="0">
              <a:latin typeface="Times New Roman"/>
            </a:endParaRPr>
          </a:p>
        </p:txBody>
      </p:sp>
      <p:sp>
        <p:nvSpPr>
          <p:cNvPr id="3" name="ZoneTexte 4"/>
          <p:cNvSpPr/>
          <p:nvPr/>
        </p:nvSpPr>
        <p:spPr>
          <a:xfrm>
            <a:off x="1547640" y="1347480"/>
            <a:ext cx="7272360" cy="3052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ct val="100000"/>
              </a:lnSpc>
              <a:buNone/>
            </a:pPr>
            <a:r>
              <a:rPr lang="fr-FR" sz="2000" b="1" strike="noStrike" spc="-1" dirty="0">
                <a:solidFill>
                  <a:srgbClr val="000091"/>
                </a:solidFill>
                <a:latin typeface="Arial"/>
              </a:rPr>
              <a:t>Emeline </a:t>
            </a:r>
            <a:r>
              <a:rPr lang="fr-FR" sz="2000" b="1" strike="noStrike" spc="-1" dirty="0" err="1">
                <a:solidFill>
                  <a:srgbClr val="000091"/>
                </a:solidFill>
                <a:latin typeface="Arial"/>
              </a:rPr>
              <a:t>Mougeot</a:t>
            </a:r>
            <a:r>
              <a:rPr lang="fr-FR" sz="2000" b="1" strike="noStrike" spc="-1" dirty="0">
                <a:solidFill>
                  <a:srgbClr val="000091"/>
                </a:solidFill>
                <a:latin typeface="Arial"/>
              </a:rPr>
              <a:t>, professeur de mathématiques</a:t>
            </a:r>
            <a:endParaRPr lang="fr-FR" sz="2000" b="0" strike="noStrike" spc="-1" dirty="0">
              <a:latin typeface="Arial"/>
            </a:endParaRPr>
          </a:p>
        </p:txBody>
      </p:sp>
      <p:sp>
        <p:nvSpPr>
          <p:cNvPr id="4" name="Espace réservé du contenu 11"/>
          <p:cNvSpPr/>
          <p:nvPr/>
        </p:nvSpPr>
        <p:spPr>
          <a:xfrm>
            <a:off x="1403640" y="1779840"/>
            <a:ext cx="7300080" cy="21600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spcAft>
                <a:spcPts val="499"/>
              </a:spcAft>
              <a:buNone/>
              <a:tabLst>
                <a:tab pos="0" algn="l"/>
              </a:tabLst>
            </a:pPr>
            <a:r>
              <a:rPr lang="fr-FR" sz="2000" b="0" strike="noStrike" spc="-1" dirty="0">
                <a:solidFill>
                  <a:srgbClr val="D776A4"/>
                </a:solidFill>
                <a:latin typeface="Arial"/>
                <a:ea typeface="Arial"/>
              </a:rPr>
              <a:t>Des ateliers</a:t>
            </a:r>
            <a:endParaRPr lang="fr-FR" sz="2000" b="0" strike="noStrike" spc="-1" dirty="0">
              <a:latin typeface="Arial"/>
            </a:endParaRPr>
          </a:p>
          <a:p>
            <a:pPr>
              <a:lnSpc>
                <a:spcPct val="100000"/>
              </a:lnSpc>
              <a:spcAft>
                <a:spcPts val="499"/>
              </a:spcAft>
              <a:buNone/>
              <a:tabLst>
                <a:tab pos="0" algn="l"/>
              </a:tabLst>
            </a:pPr>
            <a:r>
              <a:rPr lang="fr-FR" sz="2000" b="0" strike="noStrike" spc="-1" dirty="0">
                <a:solidFill>
                  <a:srgbClr val="D776A4"/>
                </a:solidFill>
                <a:latin typeface="Arial"/>
                <a:ea typeface="Arial"/>
              </a:rPr>
              <a:t>Jeux de manipulation avec les élèves</a:t>
            </a:r>
            <a:endParaRPr lang="fr-FR" sz="2000" b="0" strike="noStrike" spc="-1" dirty="0">
              <a:latin typeface="Arial"/>
            </a:endParaRPr>
          </a:p>
        </p:txBody>
      </p:sp>
      <p:grpSp>
        <p:nvGrpSpPr>
          <p:cNvPr id="5" name="Groupe 4"/>
          <p:cNvGrpSpPr/>
          <p:nvPr/>
        </p:nvGrpSpPr>
        <p:grpSpPr>
          <a:xfrm>
            <a:off x="1547640" y="1923840"/>
            <a:ext cx="6690600" cy="2657880"/>
            <a:chOff x="1547640" y="1923840"/>
            <a:chExt cx="6690600" cy="2657880"/>
          </a:xfrm>
        </p:grpSpPr>
        <p:pic>
          <p:nvPicPr>
            <p:cNvPr id="6" name="Image 11"/>
            <p:cNvPicPr/>
            <p:nvPr/>
          </p:nvPicPr>
          <p:blipFill>
            <a:blip r:embed="rId3"/>
            <a:stretch/>
          </p:blipFill>
          <p:spPr>
            <a:xfrm>
              <a:off x="1547640" y="2643840"/>
              <a:ext cx="2951280" cy="1779480"/>
            </a:xfrm>
            <a:prstGeom prst="rect">
              <a:avLst/>
            </a:prstGeom>
            <a:ln w="0">
              <a:noFill/>
            </a:ln>
          </p:spPr>
        </p:pic>
        <p:pic>
          <p:nvPicPr>
            <p:cNvPr id="7" name="Image 12"/>
            <p:cNvPicPr/>
            <p:nvPr/>
          </p:nvPicPr>
          <p:blipFill>
            <a:blip r:embed="rId4"/>
            <a:stretch/>
          </p:blipFill>
          <p:spPr>
            <a:xfrm>
              <a:off x="6156000" y="1923840"/>
              <a:ext cx="2082240" cy="2657880"/>
            </a:xfrm>
            <a:prstGeom prst="rect">
              <a:avLst/>
            </a:prstGeom>
            <a:ln w="0">
              <a:noFill/>
            </a:ln>
          </p:spPr>
        </p:pic>
      </p:grpSp>
    </p:spTree>
    <p:extLst>
      <p:ext uri="{BB962C8B-B14F-4D97-AF65-F5344CB8AC3E}">
        <p14:creationId xmlns:p14="http://schemas.microsoft.com/office/powerpoint/2010/main" val="3052795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ceHolder 2"/>
          <p:cNvSpPr>
            <a:spLocks noGrp="1"/>
          </p:cNvSpPr>
          <p:nvPr>
            <p:ph type="ftr" idx="4294967295"/>
          </p:nvPr>
        </p:nvSpPr>
        <p:spPr>
          <a:xfrm>
            <a:off x="360000" y="4783680"/>
            <a:ext cx="5903640" cy="236160"/>
          </a:xfrm>
          <a:prstGeom prst="rect">
            <a:avLst/>
          </a:prstGeom>
          <a:noFill/>
          <a:ln w="0">
            <a:noFill/>
          </a:ln>
        </p:spPr>
        <p:txBody>
          <a:bodyPr lIns="0" tIns="0" rIns="0" bIns="0" anchor="ctr">
            <a:noAutofit/>
          </a:bodyPr>
          <a:lstStyle>
            <a:lvl1pPr>
              <a:lnSpc>
                <a:spcPct val="100000"/>
              </a:lnSpc>
              <a:buNone/>
              <a:defRPr lang="fr-FR" sz="750" b="1" strike="noStrike" spc="-1">
                <a:solidFill>
                  <a:srgbClr val="000091"/>
                </a:solidFill>
                <a:latin typeface="Arial"/>
              </a:defRPr>
            </a:lvl1pPr>
          </a:lstStyle>
          <a:p>
            <a:pPr>
              <a:lnSpc>
                <a:spcPct val="100000"/>
              </a:lnSpc>
              <a:buNone/>
            </a:pPr>
            <a:r>
              <a:rPr lang="fr-FR" sz="750" b="1" strike="noStrike" spc="-1" dirty="0">
                <a:solidFill>
                  <a:srgbClr val="000091"/>
                </a:solidFill>
                <a:latin typeface="Arial"/>
              </a:rPr>
              <a:t>École académique de la formation continue – CARDIE Sabine </a:t>
            </a:r>
            <a:r>
              <a:rPr lang="fr-FR" sz="750" b="1" strike="noStrike" spc="-1" dirty="0" err="1" smtClean="0">
                <a:solidFill>
                  <a:srgbClr val="000091"/>
                </a:solidFill>
                <a:latin typeface="Arial"/>
              </a:rPr>
              <a:t>KITTEN</a:t>
            </a:r>
            <a:r>
              <a:rPr lang="fr-FR" sz="750" b="1" strike="noStrike" spc="-1" dirty="0" smtClean="0">
                <a:solidFill>
                  <a:srgbClr val="000091"/>
                </a:solidFill>
                <a:latin typeface="Arial"/>
              </a:rPr>
              <a:t> – 22/11/2023</a:t>
            </a:r>
            <a:endParaRPr lang="fr-FR" sz="750" b="0" strike="noStrike" spc="-1" dirty="0">
              <a:latin typeface="Times New Roman"/>
            </a:endParaRPr>
          </a:p>
        </p:txBody>
      </p:sp>
      <p:grpSp>
        <p:nvGrpSpPr>
          <p:cNvPr id="3" name="Groupe 2"/>
          <p:cNvGrpSpPr/>
          <p:nvPr/>
        </p:nvGrpSpPr>
        <p:grpSpPr>
          <a:xfrm>
            <a:off x="1331640" y="1347480"/>
            <a:ext cx="7300080" cy="3312360"/>
            <a:chOff x="1331640" y="1347480"/>
            <a:chExt cx="7300080" cy="3312360"/>
          </a:xfrm>
        </p:grpSpPr>
        <p:sp>
          <p:nvSpPr>
            <p:cNvPr id="4" name="Espace réservé du contenu 11"/>
            <p:cNvSpPr/>
            <p:nvPr/>
          </p:nvSpPr>
          <p:spPr>
            <a:xfrm>
              <a:off x="1331640" y="1347480"/>
              <a:ext cx="7300080" cy="21600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spcAft>
                  <a:spcPts val="499"/>
                </a:spcAft>
                <a:buNone/>
                <a:tabLst>
                  <a:tab pos="0" algn="l"/>
                </a:tabLst>
              </a:pPr>
              <a:r>
                <a:rPr lang="fr-FR" sz="2000" b="0" strike="noStrike" spc="-1" dirty="0">
                  <a:solidFill>
                    <a:srgbClr val="D776A4"/>
                  </a:solidFill>
                  <a:latin typeface="Arial"/>
                  <a:ea typeface="Arial"/>
                </a:rPr>
                <a:t>Des ateliers</a:t>
              </a:r>
              <a:endParaRPr lang="fr-FR" sz="2000" b="0" strike="noStrike" spc="-1" dirty="0">
                <a:latin typeface="Arial"/>
              </a:endParaRPr>
            </a:p>
            <a:p>
              <a:pPr>
                <a:lnSpc>
                  <a:spcPct val="100000"/>
                </a:lnSpc>
                <a:spcAft>
                  <a:spcPts val="499"/>
                </a:spcAft>
                <a:buNone/>
                <a:tabLst>
                  <a:tab pos="0" algn="l"/>
                </a:tabLst>
              </a:pPr>
              <a:r>
                <a:rPr lang="fr-FR" sz="2000" b="0" strike="noStrike" spc="-1" dirty="0">
                  <a:solidFill>
                    <a:srgbClr val="D776A4"/>
                  </a:solidFill>
                  <a:latin typeface="Arial"/>
                  <a:ea typeface="Arial"/>
                </a:rPr>
                <a:t>Des </a:t>
              </a:r>
              <a:r>
                <a:rPr lang="fr-FR" sz="2000" b="0" strike="noStrike" spc="-1" dirty="0" err="1">
                  <a:solidFill>
                    <a:srgbClr val="D776A4"/>
                  </a:solidFill>
                  <a:latin typeface="Arial"/>
                  <a:ea typeface="Arial"/>
                </a:rPr>
                <a:t>flasch</a:t>
              </a:r>
              <a:r>
                <a:rPr lang="fr-FR" sz="2000" b="0" strike="noStrike" spc="-1" dirty="0">
                  <a:solidFill>
                    <a:srgbClr val="D776A4"/>
                  </a:solidFill>
                  <a:latin typeface="Arial"/>
                  <a:ea typeface="Arial"/>
                </a:rPr>
                <a:t> </a:t>
              </a:r>
              <a:r>
                <a:rPr lang="fr-FR" sz="2000" b="0" strike="noStrike" spc="-1" dirty="0" err="1">
                  <a:solidFill>
                    <a:srgbClr val="D776A4"/>
                  </a:solidFill>
                  <a:latin typeface="Arial"/>
                  <a:ea typeface="Arial"/>
                </a:rPr>
                <a:t>cards</a:t>
              </a:r>
              <a:r>
                <a:rPr lang="fr-FR" sz="2000" b="0" strike="noStrike" spc="-1" dirty="0">
                  <a:solidFill>
                    <a:srgbClr val="D776A4"/>
                  </a:solidFill>
                  <a:latin typeface="Arial"/>
                  <a:ea typeface="Arial"/>
                </a:rPr>
                <a:t> et cartes à pinces</a:t>
              </a:r>
              <a:endParaRPr lang="fr-FR" sz="2000" b="0" strike="noStrike" spc="-1" dirty="0">
                <a:latin typeface="Arial"/>
              </a:endParaRPr>
            </a:p>
          </p:txBody>
        </p:sp>
        <p:pic>
          <p:nvPicPr>
            <p:cNvPr id="5" name="Image 9"/>
            <p:cNvPicPr/>
            <p:nvPr/>
          </p:nvPicPr>
          <p:blipFill>
            <a:blip r:embed="rId3"/>
            <a:stretch/>
          </p:blipFill>
          <p:spPr>
            <a:xfrm>
              <a:off x="3564000" y="2499840"/>
              <a:ext cx="3109320" cy="2160000"/>
            </a:xfrm>
            <a:prstGeom prst="rect">
              <a:avLst/>
            </a:prstGeom>
            <a:ln w="0">
              <a:noFill/>
            </a:ln>
          </p:spPr>
        </p:pic>
      </p:grpSp>
    </p:spTree>
    <p:extLst>
      <p:ext uri="{BB962C8B-B14F-4D97-AF65-F5344CB8AC3E}">
        <p14:creationId xmlns:p14="http://schemas.microsoft.com/office/powerpoint/2010/main" val="340820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ceHolder 2"/>
          <p:cNvSpPr>
            <a:spLocks noGrp="1"/>
          </p:cNvSpPr>
          <p:nvPr>
            <p:ph type="ftr" idx="4294967295"/>
          </p:nvPr>
        </p:nvSpPr>
        <p:spPr>
          <a:xfrm>
            <a:off x="360000" y="4783680"/>
            <a:ext cx="5903640" cy="236160"/>
          </a:xfrm>
          <a:prstGeom prst="rect">
            <a:avLst/>
          </a:prstGeom>
          <a:noFill/>
          <a:ln w="0">
            <a:noFill/>
          </a:ln>
        </p:spPr>
        <p:txBody>
          <a:bodyPr lIns="0" tIns="0" rIns="0" bIns="0" anchor="ctr">
            <a:noAutofit/>
          </a:bodyPr>
          <a:lstStyle>
            <a:lvl1pPr>
              <a:lnSpc>
                <a:spcPct val="100000"/>
              </a:lnSpc>
              <a:buNone/>
              <a:defRPr lang="fr-FR" sz="750" b="1" strike="noStrike" spc="-1">
                <a:solidFill>
                  <a:srgbClr val="000091"/>
                </a:solidFill>
                <a:latin typeface="Arial"/>
              </a:defRPr>
            </a:lvl1pPr>
          </a:lstStyle>
          <a:p>
            <a:pPr>
              <a:lnSpc>
                <a:spcPct val="100000"/>
              </a:lnSpc>
              <a:buNone/>
            </a:pPr>
            <a:r>
              <a:rPr lang="fr-FR" sz="750" b="1" strike="noStrike" spc="-1" dirty="0">
                <a:solidFill>
                  <a:srgbClr val="000091"/>
                </a:solidFill>
                <a:latin typeface="Arial"/>
              </a:rPr>
              <a:t>École académique de la formation continue – CARDIE Sabine </a:t>
            </a:r>
            <a:r>
              <a:rPr lang="fr-FR" sz="750" b="1" strike="noStrike" spc="-1" dirty="0" err="1" smtClean="0">
                <a:solidFill>
                  <a:srgbClr val="000091"/>
                </a:solidFill>
                <a:latin typeface="Arial"/>
              </a:rPr>
              <a:t>KITTEN</a:t>
            </a:r>
            <a:r>
              <a:rPr lang="fr-FR" sz="750" b="1" strike="noStrike" spc="-1" dirty="0" smtClean="0">
                <a:solidFill>
                  <a:srgbClr val="000091"/>
                </a:solidFill>
                <a:latin typeface="Arial"/>
              </a:rPr>
              <a:t> – 22/11/2023</a:t>
            </a:r>
            <a:endParaRPr lang="fr-FR" sz="750" b="0" strike="noStrike" spc="-1" dirty="0">
              <a:latin typeface="Times New Roman"/>
            </a:endParaRPr>
          </a:p>
        </p:txBody>
      </p:sp>
      <p:grpSp>
        <p:nvGrpSpPr>
          <p:cNvPr id="6" name="Groupe 5"/>
          <p:cNvGrpSpPr/>
          <p:nvPr/>
        </p:nvGrpSpPr>
        <p:grpSpPr>
          <a:xfrm>
            <a:off x="1331640" y="1275480"/>
            <a:ext cx="7310160" cy="3409200"/>
            <a:chOff x="1331640" y="1275480"/>
            <a:chExt cx="7310160" cy="3409200"/>
          </a:xfrm>
        </p:grpSpPr>
        <p:sp>
          <p:nvSpPr>
            <p:cNvPr id="7" name="Espace réservé du contenu 11"/>
            <p:cNvSpPr/>
            <p:nvPr/>
          </p:nvSpPr>
          <p:spPr>
            <a:xfrm>
              <a:off x="1331640" y="1275480"/>
              <a:ext cx="7300080" cy="21600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spcAft>
                  <a:spcPts val="499"/>
                </a:spcAft>
                <a:buNone/>
                <a:tabLst>
                  <a:tab pos="0" algn="l"/>
                </a:tabLst>
              </a:pPr>
              <a:r>
                <a:rPr lang="fr-FR" sz="2000" b="0" strike="noStrike" spc="-1" dirty="0">
                  <a:solidFill>
                    <a:srgbClr val="D776A4"/>
                  </a:solidFill>
                  <a:latin typeface="Arial"/>
                  <a:ea typeface="Arial"/>
                </a:rPr>
                <a:t>Paroles d’élèves</a:t>
              </a:r>
              <a:endParaRPr lang="fr-FR" sz="2000" b="0" strike="noStrike" spc="-1" dirty="0">
                <a:latin typeface="Arial"/>
              </a:endParaRPr>
            </a:p>
          </p:txBody>
        </p:sp>
        <p:pic>
          <p:nvPicPr>
            <p:cNvPr id="8" name="Image 10"/>
            <p:cNvPicPr/>
            <p:nvPr/>
          </p:nvPicPr>
          <p:blipFill>
            <a:blip r:embed="rId3"/>
            <a:stretch/>
          </p:blipFill>
          <p:spPr>
            <a:xfrm>
              <a:off x="3636000" y="1275480"/>
              <a:ext cx="5005800" cy="3409200"/>
            </a:xfrm>
            <a:prstGeom prst="rect">
              <a:avLst/>
            </a:prstGeom>
            <a:ln w="0">
              <a:noFill/>
            </a:ln>
          </p:spPr>
        </p:pic>
      </p:grpSp>
    </p:spTree>
    <p:extLst>
      <p:ext uri="{BB962C8B-B14F-4D97-AF65-F5344CB8AC3E}">
        <p14:creationId xmlns:p14="http://schemas.microsoft.com/office/powerpoint/2010/main" val="1770342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ceHolder 2"/>
          <p:cNvSpPr>
            <a:spLocks noGrp="1"/>
          </p:cNvSpPr>
          <p:nvPr>
            <p:ph type="ftr" idx="4294967295"/>
          </p:nvPr>
        </p:nvSpPr>
        <p:spPr>
          <a:xfrm>
            <a:off x="360000" y="4783680"/>
            <a:ext cx="5903640" cy="236160"/>
          </a:xfrm>
          <a:prstGeom prst="rect">
            <a:avLst/>
          </a:prstGeom>
          <a:noFill/>
          <a:ln w="0">
            <a:noFill/>
          </a:ln>
        </p:spPr>
        <p:txBody>
          <a:bodyPr lIns="0" tIns="0" rIns="0" bIns="0" anchor="ctr">
            <a:noAutofit/>
          </a:bodyPr>
          <a:lstStyle>
            <a:lvl1pPr>
              <a:lnSpc>
                <a:spcPct val="100000"/>
              </a:lnSpc>
              <a:buNone/>
              <a:defRPr lang="fr-FR" sz="750" b="1" strike="noStrike" spc="-1">
                <a:solidFill>
                  <a:srgbClr val="000091"/>
                </a:solidFill>
                <a:latin typeface="Arial"/>
              </a:defRPr>
            </a:lvl1pPr>
          </a:lstStyle>
          <a:p>
            <a:pPr>
              <a:lnSpc>
                <a:spcPct val="100000"/>
              </a:lnSpc>
              <a:buNone/>
            </a:pPr>
            <a:r>
              <a:rPr lang="fr-FR" sz="750" b="1" strike="noStrike" spc="-1" dirty="0">
                <a:solidFill>
                  <a:srgbClr val="000091"/>
                </a:solidFill>
                <a:latin typeface="Arial"/>
              </a:rPr>
              <a:t>École académique de la formation continue – CARDIE Sabine </a:t>
            </a:r>
            <a:r>
              <a:rPr lang="fr-FR" sz="750" b="1" strike="noStrike" spc="-1" dirty="0" err="1" smtClean="0">
                <a:solidFill>
                  <a:srgbClr val="000091"/>
                </a:solidFill>
                <a:latin typeface="Arial"/>
              </a:rPr>
              <a:t>KITTEN</a:t>
            </a:r>
            <a:r>
              <a:rPr lang="fr-FR" sz="750" b="1" strike="noStrike" spc="-1" dirty="0" smtClean="0">
                <a:solidFill>
                  <a:srgbClr val="000091"/>
                </a:solidFill>
                <a:latin typeface="Arial"/>
              </a:rPr>
              <a:t> – 22/11/2023</a:t>
            </a:r>
            <a:endParaRPr lang="fr-FR" sz="750" b="0" strike="noStrike" spc="-1" dirty="0">
              <a:latin typeface="Times New Roman"/>
            </a:endParaRPr>
          </a:p>
        </p:txBody>
      </p:sp>
      <p:sp>
        <p:nvSpPr>
          <p:cNvPr id="3" name="Espace réservé du contenu 11"/>
          <p:cNvSpPr/>
          <p:nvPr/>
        </p:nvSpPr>
        <p:spPr>
          <a:xfrm>
            <a:off x="1331640" y="1275480"/>
            <a:ext cx="7300080" cy="21600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a:lnSpc>
                <a:spcPct val="100000"/>
              </a:lnSpc>
              <a:spcAft>
                <a:spcPts val="499"/>
              </a:spcAft>
              <a:buNone/>
              <a:tabLst>
                <a:tab pos="0" algn="l"/>
              </a:tabLst>
            </a:pPr>
            <a:r>
              <a:rPr lang="fr-FR" sz="2000" b="0" strike="noStrike" spc="-1" dirty="0">
                <a:solidFill>
                  <a:srgbClr val="D776A4"/>
                </a:solidFill>
                <a:latin typeface="Arial"/>
                <a:ea typeface="Arial"/>
              </a:rPr>
              <a:t>Paroles d’élèves</a:t>
            </a:r>
            <a:endParaRPr lang="fr-FR" sz="2000" b="0" strike="noStrike" spc="-1" dirty="0">
              <a:latin typeface="Arial"/>
            </a:endParaRPr>
          </a:p>
        </p:txBody>
      </p:sp>
      <p:pic>
        <p:nvPicPr>
          <p:cNvPr id="4" name="Image 11"/>
          <p:cNvPicPr/>
          <p:nvPr/>
        </p:nvPicPr>
        <p:blipFill>
          <a:blip r:embed="rId3"/>
          <a:stretch/>
        </p:blipFill>
        <p:spPr>
          <a:xfrm>
            <a:off x="3564000" y="1179000"/>
            <a:ext cx="4032000" cy="3612600"/>
          </a:xfrm>
          <a:prstGeom prst="rect">
            <a:avLst/>
          </a:prstGeom>
          <a:ln w="0">
            <a:noFill/>
          </a:ln>
        </p:spPr>
      </p:pic>
    </p:spTree>
    <p:extLst>
      <p:ext uri="{BB962C8B-B14F-4D97-AF65-F5344CB8AC3E}">
        <p14:creationId xmlns:p14="http://schemas.microsoft.com/office/powerpoint/2010/main" val="2882713043"/>
      </p:ext>
    </p:extLst>
  </p:cSld>
  <p:clrMapOvr>
    <a:masterClrMapping/>
  </p:clrMapOvr>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escription0 xmlns="2c7ddd52-0a06-43b1-a35c-dcb15ea2e3f4">Gabarit powerpoint MENJ</Description0>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73AB55E0CC5DA459F57F5A42893F46A005A087D358B12CA4E82A8A8BA9B8A8CF200D3544DBFAD4F664AA25DF68E6D1F0A9E00689F2856DFEDCE40890FDCED81A7DFC9005D57C802836FCB44B44B7372FB2B7972" ma:contentTypeVersion="2" ma:contentTypeDescription="Crée un document." ma:contentTypeScope="" ma:versionID="5a60f89c127121cb1fddd53ae7c254b1">
  <xsd:schema xmlns:xsd="http://www.w3.org/2001/XMLSchema" xmlns:xs="http://www.w3.org/2001/XMLSchema" xmlns:p="http://schemas.microsoft.com/office/2006/metadata/properties" xmlns:ns2="2c7ddd52-0a06-43b1-a35c-dcb15ea2e3f4" targetNamespace="http://schemas.microsoft.com/office/2006/metadata/properties" ma:root="true" ma:fieldsID="d5f738a9b3eb3c0a5db9868b5f12e787" ns2:_="">
    <xsd:import namespace="2c7ddd52-0a06-43b1-a35c-dcb15ea2e3f4"/>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d52-0a06-43b1-a35c-dcb15ea2e3f4" elementFormDefault="qualified">
    <xsd:import namespace="http://schemas.microsoft.com/office/2006/documentManagement/types"/>
    <xsd:import namespace="http://schemas.microsoft.com/office/infopath/2007/PartnerControls"/>
    <xsd:element name="Description0" ma:index="8" nillable="true" ma:displayName="Description" ma:description="Description du document" ma:internalName="Description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ma:readOnly="true"/>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416C5A-7AEB-4464-B116-D5E8F5627C91}">
  <ds:schemaRefs>
    <ds:schemaRef ds:uri="http://schemas.microsoft.com/sharepoint/v3/contenttype/forms"/>
  </ds:schemaRefs>
</ds:datastoreItem>
</file>

<file path=customXml/itemProps2.xml><?xml version="1.0" encoding="utf-8"?>
<ds:datastoreItem xmlns:ds="http://schemas.openxmlformats.org/officeDocument/2006/customXml" ds:itemID="{24B279A5-87A2-445D-95C3-916EB9C5F0E3}">
  <ds:schemaRefs>
    <ds:schemaRef ds:uri="http://schemas.openxmlformats.org/package/2006/metadata/core-properties"/>
    <ds:schemaRef ds:uri="http://purl.org/dc/elements/1.1/"/>
    <ds:schemaRef ds:uri="http://purl.org/dc/dcmitype/"/>
    <ds:schemaRef ds:uri="2c7ddd52-0a06-43b1-a35c-dcb15ea2e3f4"/>
    <ds:schemaRef ds:uri="http://schemas.microsoft.com/office/2006/documentManagement/types"/>
    <ds:schemaRef ds:uri="http://schemas.microsoft.com/office/2006/metadata/properties"/>
    <ds:schemaRef ds:uri="http://schemas.microsoft.com/office/infopath/2007/PartnerControls"/>
    <ds:schemaRef ds:uri="http://www.w3.org/XML/1998/namespace"/>
    <ds:schemaRef ds:uri="http://purl.org/dc/terms/"/>
  </ds:schemaRefs>
</ds:datastoreItem>
</file>

<file path=customXml/itemProps3.xml><?xml version="1.0" encoding="utf-8"?>
<ds:datastoreItem xmlns:ds="http://schemas.openxmlformats.org/officeDocument/2006/customXml" ds:itemID="{8372BEA4-A762-4CC8-ADD6-932E44D609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d52-0a06-43b1-a35c-dcb15ea2e3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MINISTÈRIEL</Template>
  <TotalTime>8363</TotalTime>
  <Words>589</Words>
  <Application>Microsoft Office PowerPoint</Application>
  <PresentationFormat>Affichage à l'écran (16:9)</PresentationFormat>
  <Paragraphs>93</Paragraphs>
  <Slides>20</Slides>
  <Notes>20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20</vt:i4>
      </vt:variant>
    </vt:vector>
  </HeadingPairs>
  <TitlesOfParts>
    <vt:vector size="27" baseType="lpstr">
      <vt:lpstr>Arial</vt:lpstr>
      <vt:lpstr>Arial-Mdm</vt:lpstr>
      <vt:lpstr>Calibri</vt:lpstr>
      <vt:lpstr>DejaVu Sans</vt:lpstr>
      <vt:lpstr>Times New Roman</vt:lpstr>
      <vt:lpstr>Wingdings</vt:lpstr>
      <vt:lpstr>MINISTÈRIEL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Anaelle Weiss</cp:lastModifiedBy>
  <cp:revision>498</cp:revision>
  <cp:lastPrinted>2022-08-23T09:09:25Z</cp:lastPrinted>
  <dcterms:created xsi:type="dcterms:W3CDTF">2020-03-05T15:21:24Z</dcterms:created>
  <dcterms:modified xsi:type="dcterms:W3CDTF">2023-12-06T16:04:07Z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0x010100873AB55E0CC5DA459F57F5A42893F46A005A087D358B12CA4E82A8A8BA9B8A8CF200D3544DBFAD4F664AA25DF68E6D1F0A9E00689F2856DFEDCE40890FDCED81A7DFC9005D57C802836FCB44B44B7372FB2B7972</vt:lpwstr>
  </property>
</Properties>
</file>