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3C231A4-3D39-4D47-8293-C699E1A738C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93ED95B-9BAD-415F-B677-B01C8F3323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D3FACE-93F2-4FB6-8302-580CC8CE885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141398-140B-4BCC-B3B8-4BA690CFED8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18FE840-7379-4C1D-B7EA-87086FF5643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B27E6A8-604E-4A4F-A73B-BBF2B7CB93C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FA5C909-A4FD-4C18-9DAF-8F354918A46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5610E6E-4A54-47C2-91E4-B25830C937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F0D5B74-5AD5-4DE3-A1C9-C0FB9088A6A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BF5BAF1-46FF-44F2-B4FC-C505EBB06C2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73F902E-6715-4833-9F8E-EB8DAF9319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42A43A-B42B-43D9-8BBC-DF7FD27331D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79CE1A4-2A7B-4DB3-80AE-E841FDED36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EF1A825-8D0C-4299-B314-3973F16F88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471D663-67A3-488C-91F2-C89D1F8A42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33A61E0-859F-44B6-8ACF-0A874E9D0D3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FFA0BB1-9DEF-4B90-B486-F037FAACCBF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D5690D6-9EBC-4C9C-AF5F-1B4F7B70BB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F763DE-2C0D-4DCC-AAAA-217D3ED3A3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A20E8D-C518-49F5-9C68-1C0DBA7542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87B697-92C1-42DE-884F-0781630A812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9868CD-2A32-480D-B96E-9FD99F448F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5FB0D9-C302-433C-8FC3-D27C5C8826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E349FE3-CA9A-40C3-8A2E-BADD13D749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0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tabLst>
                <a:tab algn="l" pos="0"/>
              </a:tabLst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4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48C2D82D-BA93-4D2E-8855-9371419ADB4B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4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0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14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fr-FR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0E490DE8-9E22-4DC3-B934-B9D94A22214E}" type="slidenum">
              <a:rPr b="0" lang="fr-F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140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4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image" Target="../media/image29.jpeg"/><Relationship Id="rId3" Type="http://schemas.openxmlformats.org/officeDocument/2006/relationships/image" Target="../media/image30.jpeg"/><Relationship Id="rId4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image" Target="../media/image18.jpeg"/><Relationship Id="rId4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4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image" Target="../media/image26.jpeg"/><Relationship Id="rId3" Type="http://schemas.openxmlformats.org/officeDocument/2006/relationships/image" Target="../media/image27.jpe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 1" descr=""/>
          <p:cNvPicPr/>
          <p:nvPr/>
        </p:nvPicPr>
        <p:blipFill>
          <a:blip r:embed="rId1"/>
          <a:stretch/>
        </p:blipFill>
        <p:spPr>
          <a:xfrm>
            <a:off x="3504240" y="311040"/>
            <a:ext cx="1764000" cy="1246320"/>
          </a:xfrm>
          <a:prstGeom prst="rect">
            <a:avLst/>
          </a:prstGeom>
          <a:ln w="0">
            <a:noFill/>
          </a:ln>
        </p:spPr>
      </p:pic>
      <p:pic>
        <p:nvPicPr>
          <p:cNvPr id="83" name="Image 2" descr=""/>
          <p:cNvPicPr/>
          <p:nvPr/>
        </p:nvPicPr>
        <p:blipFill>
          <a:blip r:embed="rId2"/>
          <a:stretch/>
        </p:blipFill>
        <p:spPr>
          <a:xfrm>
            <a:off x="317160" y="223920"/>
            <a:ext cx="1492920" cy="1425600"/>
          </a:xfrm>
          <a:prstGeom prst="rect">
            <a:avLst/>
          </a:prstGeom>
          <a:ln w="0">
            <a:noFill/>
          </a:ln>
        </p:spPr>
      </p:pic>
      <p:pic>
        <p:nvPicPr>
          <p:cNvPr id="84" name="Image 3" descr=""/>
          <p:cNvPicPr/>
          <p:nvPr/>
        </p:nvPicPr>
        <p:blipFill>
          <a:blip r:embed="rId3"/>
          <a:stretch/>
        </p:blipFill>
        <p:spPr>
          <a:xfrm>
            <a:off x="1865520" y="297360"/>
            <a:ext cx="1554480" cy="1273680"/>
          </a:xfrm>
          <a:prstGeom prst="rect">
            <a:avLst/>
          </a:prstGeom>
          <a:ln w="0">
            <a:noFill/>
          </a:ln>
        </p:spPr>
      </p:pic>
      <p:sp>
        <p:nvSpPr>
          <p:cNvPr id="85" name="ZoneTexte 4"/>
          <p:cNvSpPr/>
          <p:nvPr/>
        </p:nvSpPr>
        <p:spPr>
          <a:xfrm>
            <a:off x="6053400" y="565560"/>
            <a:ext cx="597600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i="1" lang="fr-FR" sz="2400" spc="-1" strike="noStrike">
                <a:solidFill>
                  <a:srgbClr val="000091"/>
                </a:solidFill>
                <a:latin typeface="Courier New"/>
              </a:rPr>
              <a:t>Bilan de projet :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i="1" lang="fr-FR" sz="2400" spc="-1" strike="noStrike">
                <a:solidFill>
                  <a:srgbClr val="000091"/>
                </a:solidFill>
                <a:latin typeface="Courier New"/>
              </a:rPr>
              <a:t>Innovation et/ou Expérimentation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6" name="ZoneTexte 5"/>
          <p:cNvSpPr/>
          <p:nvPr/>
        </p:nvSpPr>
        <p:spPr>
          <a:xfrm>
            <a:off x="2643840" y="2509560"/>
            <a:ext cx="6586560" cy="97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3200" spc="-1" strike="noStrike">
                <a:solidFill>
                  <a:srgbClr val="d776a4"/>
                </a:solidFill>
                <a:latin typeface="Arial"/>
              </a:rPr>
              <a:t>Partages de la réflexion sur la mesure d’impact d’un projet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87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88" name="ZoneTexte 11"/>
          <p:cNvSpPr/>
          <p:nvPr/>
        </p:nvSpPr>
        <p:spPr>
          <a:xfrm>
            <a:off x="1092960" y="4041000"/>
            <a:ext cx="10335240" cy="97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91"/>
                </a:solidFill>
                <a:latin typeface="Calibri"/>
              </a:rPr>
              <a:t>Nom du projet : 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91"/>
                </a:solidFill>
                <a:latin typeface="Calibri"/>
              </a:rPr>
              <a:t>Année de validation : 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91"/>
                </a:solidFill>
                <a:latin typeface="Calibri"/>
              </a:rPr>
              <a:t>Nom de l’établissement : </a:t>
            </a:r>
            <a:r>
              <a:rPr b="1" lang="fr-FR" sz="1600" spc="-1" strike="noStrike">
                <a:solidFill>
                  <a:srgbClr val="000091"/>
                </a:solidFill>
                <a:latin typeface="Calibri"/>
              </a:rPr>
              <a:t>	</a:t>
            </a:r>
            <a:r>
              <a:rPr b="1" lang="fr-FR" sz="1600" spc="-1" strike="noStrike">
                <a:solidFill>
                  <a:srgbClr val="000091"/>
                </a:solidFill>
                <a:latin typeface="Calibri"/>
              </a:rPr>
              <a:t>	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91"/>
                </a:solidFill>
                <a:latin typeface="Calibri"/>
              </a:rPr>
              <a:t>Commune, département :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89" name="ZoneTexte 12"/>
          <p:cNvSpPr/>
          <p:nvPr/>
        </p:nvSpPr>
        <p:spPr>
          <a:xfrm>
            <a:off x="7308000" y="4278600"/>
            <a:ext cx="4023000" cy="24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i="1" lang="fr-FR" sz="1600" spc="-1" strike="noStrike">
                <a:solidFill>
                  <a:srgbClr val="000091"/>
                </a:solidFill>
                <a:latin typeface="Calibri"/>
              </a:rPr>
              <a:t>Photo, lien vers une production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90" name="Rectangle 13"/>
          <p:cNvSpPr/>
          <p:nvPr/>
        </p:nvSpPr>
        <p:spPr>
          <a:xfrm>
            <a:off x="2532960" y="2267640"/>
            <a:ext cx="6910920" cy="1406520"/>
          </a:xfrm>
          <a:prstGeom prst="rect">
            <a:avLst/>
          </a:prstGeom>
          <a:noFill/>
          <a:ln w="25400">
            <a:solidFill>
              <a:srgbClr val="d776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71;g28deed5be2e_0_1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220" name="Google Shape;272;g28deed5be2e_0_ 2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1" name="Google Shape;273;g28deed5be2e_0_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22" name="Google Shape;274;g28deed5be2e_0_ 2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3" name="Google Shape;275;g28deed5be2e_0_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  <a:ea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4" name="Google Shape;276;g28deed5be2e_0_ 2"/>
          <p:cNvSpPr/>
          <p:nvPr/>
        </p:nvSpPr>
        <p:spPr>
          <a:xfrm>
            <a:off x="2301480" y="311040"/>
            <a:ext cx="7270920" cy="27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PERSPECTIVES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25" name="Google Shape;277;g28deed5be2e_0_ 2"/>
          <p:cNvSpPr/>
          <p:nvPr/>
        </p:nvSpPr>
        <p:spPr>
          <a:xfrm>
            <a:off x="941760" y="1197000"/>
            <a:ext cx="10608480" cy="173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45720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226" name="Google Shape;278;g28deed5be2e_0_ 2"/>
          <p:cNvSpPr/>
          <p:nvPr/>
        </p:nvSpPr>
        <p:spPr>
          <a:xfrm>
            <a:off x="941760" y="1875600"/>
            <a:ext cx="10608480" cy="212688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27" name=""/>
          <p:cNvSpPr txBox="1"/>
          <p:nvPr/>
        </p:nvSpPr>
        <p:spPr>
          <a:xfrm>
            <a:off x="900000" y="1197720"/>
            <a:ext cx="100800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Quel a été le rôle de la CARDIE dans votre cheminement lors des temps d'accompagnement ?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 6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92" name="Image 1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3" name="Image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4" name="Image 3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5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96" name="ZoneTexte 14"/>
          <p:cNvSpPr/>
          <p:nvPr/>
        </p:nvSpPr>
        <p:spPr>
          <a:xfrm>
            <a:off x="4631400" y="3240000"/>
            <a:ext cx="3251520" cy="82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PingFang SC"/>
              </a:rPr>
              <a:t>CARTE MENTALE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PingFang SC"/>
              </a:rPr>
              <a:t>DES ÉLÉMENTS CLÉS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PingFang SC"/>
              </a:rPr>
              <a:t>D’UN PROJET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7" name="Espace réservé du contenu 11"/>
          <p:cNvSpPr/>
          <p:nvPr/>
        </p:nvSpPr>
        <p:spPr>
          <a:xfrm>
            <a:off x="1344240" y="3423240"/>
            <a:ext cx="300060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1. Problématiques, contexte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8" name="Espace réservé du contenu 11"/>
          <p:cNvSpPr/>
          <p:nvPr/>
        </p:nvSpPr>
        <p:spPr>
          <a:xfrm>
            <a:off x="4155840" y="2088000"/>
            <a:ext cx="13028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2. Objectifs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9" name="Espace réservé du contenu 11"/>
          <p:cNvSpPr/>
          <p:nvPr/>
        </p:nvSpPr>
        <p:spPr>
          <a:xfrm>
            <a:off x="7838280" y="2129040"/>
            <a:ext cx="338148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3. Principes éthiques, valeurs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0" name="Connecteur droit avec flèche 5"/>
          <p:cNvSpPr/>
          <p:nvPr/>
        </p:nvSpPr>
        <p:spPr>
          <a:xfrm flipH="1" flipV="1">
            <a:off x="5011920" y="2557800"/>
            <a:ext cx="365760" cy="40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onnecteur droit avec flèche 19"/>
          <p:cNvSpPr/>
          <p:nvPr/>
        </p:nvSpPr>
        <p:spPr>
          <a:xfrm flipH="1" flipV="1">
            <a:off x="3993120" y="1499760"/>
            <a:ext cx="366480" cy="536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Rectangle 8"/>
          <p:cNvSpPr/>
          <p:nvPr/>
        </p:nvSpPr>
        <p:spPr>
          <a:xfrm>
            <a:off x="2468520" y="1087920"/>
            <a:ext cx="1405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500" spc="-1" strike="noStrike">
                <a:solidFill>
                  <a:srgbClr val="000091"/>
                </a:solidFill>
                <a:latin typeface="Calibri"/>
              </a:rPr>
              <a:t>Pour les élèves</a:t>
            </a: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3" name="Rectangle 12"/>
          <p:cNvSpPr/>
          <p:nvPr/>
        </p:nvSpPr>
        <p:spPr>
          <a:xfrm>
            <a:off x="5147640" y="1132920"/>
            <a:ext cx="180108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500" spc="-1" strike="noStrike">
                <a:solidFill>
                  <a:srgbClr val="000091"/>
                </a:solidFill>
                <a:latin typeface="Calibri"/>
              </a:rPr>
              <a:t>Pour les enseignants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04" name="Connecteur droit avec flèche 20"/>
          <p:cNvSpPr/>
          <p:nvPr/>
        </p:nvSpPr>
        <p:spPr>
          <a:xfrm flipV="1">
            <a:off x="5019480" y="1451160"/>
            <a:ext cx="476640" cy="595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Rectangle 24"/>
          <p:cNvSpPr/>
          <p:nvPr/>
        </p:nvSpPr>
        <p:spPr>
          <a:xfrm>
            <a:off x="880920" y="2352960"/>
            <a:ext cx="1135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500" spc="-1" strike="noStrike">
                <a:solidFill>
                  <a:srgbClr val="000091"/>
                </a:solidFill>
                <a:latin typeface="Calibri"/>
              </a:rPr>
              <a:t>Côté élèves</a:t>
            </a: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6" name="Rectangle 25"/>
          <p:cNvSpPr/>
          <p:nvPr/>
        </p:nvSpPr>
        <p:spPr>
          <a:xfrm>
            <a:off x="871560" y="4237920"/>
            <a:ext cx="1801800" cy="3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500" spc="-1" strike="noStrike">
                <a:solidFill>
                  <a:srgbClr val="000091"/>
                </a:solidFill>
                <a:latin typeface="Calibri"/>
              </a:rPr>
              <a:t>Pour les enseignants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107" name="Connecteur droit avec flèche 26"/>
          <p:cNvSpPr/>
          <p:nvPr/>
        </p:nvSpPr>
        <p:spPr>
          <a:xfrm flipH="1" flipV="1">
            <a:off x="1869480" y="2775960"/>
            <a:ext cx="392040" cy="56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onnecteur droit avec flèche 29"/>
          <p:cNvSpPr/>
          <p:nvPr/>
        </p:nvSpPr>
        <p:spPr>
          <a:xfrm flipH="1">
            <a:off x="1822680" y="3763440"/>
            <a:ext cx="374760" cy="50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Espace réservé du contenu 11"/>
          <p:cNvSpPr/>
          <p:nvPr/>
        </p:nvSpPr>
        <p:spPr>
          <a:xfrm>
            <a:off x="9496800" y="3287880"/>
            <a:ext cx="198972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4. Mise en œuvre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0" name="Espace réservé du contenu 11"/>
          <p:cNvSpPr/>
          <p:nvPr/>
        </p:nvSpPr>
        <p:spPr>
          <a:xfrm>
            <a:off x="8836560" y="4686840"/>
            <a:ext cx="166248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5. Ressources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1" name="Espace réservé du contenu 11"/>
          <p:cNvSpPr/>
          <p:nvPr/>
        </p:nvSpPr>
        <p:spPr>
          <a:xfrm>
            <a:off x="3147480" y="5095080"/>
            <a:ext cx="394848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6. Outils créés pour l’analyse du projet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2" name="Rectangle à coins arrondis 70"/>
          <p:cNvSpPr/>
          <p:nvPr/>
        </p:nvSpPr>
        <p:spPr>
          <a:xfrm>
            <a:off x="5020560" y="3063240"/>
            <a:ext cx="2392200" cy="1139040"/>
          </a:xfrm>
          <a:prstGeom prst="roundRect">
            <a:avLst>
              <a:gd name="adj" fmla="val 16667"/>
            </a:avLst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onnecteur droit avec flèche 1"/>
          <p:cNvSpPr/>
          <p:nvPr/>
        </p:nvSpPr>
        <p:spPr>
          <a:xfrm flipV="1">
            <a:off x="7413480" y="2566080"/>
            <a:ext cx="339120" cy="42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onnecteur droit avec flèche 2"/>
          <p:cNvSpPr/>
          <p:nvPr/>
        </p:nvSpPr>
        <p:spPr>
          <a:xfrm flipV="1">
            <a:off x="7883640" y="3480840"/>
            <a:ext cx="1209960" cy="13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onnecteur droit avec flèche 3"/>
          <p:cNvSpPr/>
          <p:nvPr/>
        </p:nvSpPr>
        <p:spPr>
          <a:xfrm>
            <a:off x="7734960" y="4201920"/>
            <a:ext cx="880200" cy="515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onnecteur droit avec flèche 4"/>
          <p:cNvSpPr/>
          <p:nvPr/>
        </p:nvSpPr>
        <p:spPr>
          <a:xfrm flipH="1">
            <a:off x="6038280" y="4316400"/>
            <a:ext cx="17640" cy="67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onnecteur droit avec flèche 6"/>
          <p:cNvSpPr/>
          <p:nvPr/>
        </p:nvSpPr>
        <p:spPr>
          <a:xfrm flipH="1" flipV="1">
            <a:off x="4345560" y="3586320"/>
            <a:ext cx="389520" cy="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e 6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119" name="Image 1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0" name="Image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1" name="Image 3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22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3" name="ZoneTexte 14"/>
          <p:cNvSpPr/>
          <p:nvPr/>
        </p:nvSpPr>
        <p:spPr>
          <a:xfrm>
            <a:off x="2301480" y="311040"/>
            <a:ext cx="7270920" cy="27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CARTE D’IDENTITÉ DU PROJET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4" name="Espace réservé du contenu 11"/>
          <p:cNvSpPr/>
          <p:nvPr/>
        </p:nvSpPr>
        <p:spPr>
          <a:xfrm>
            <a:off x="408600" y="979920"/>
            <a:ext cx="300060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Problématiques, contexte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5" name="ZoneTexte 16"/>
          <p:cNvSpPr/>
          <p:nvPr/>
        </p:nvSpPr>
        <p:spPr>
          <a:xfrm>
            <a:off x="408600" y="1297080"/>
            <a:ext cx="10992240" cy="1186920"/>
          </a:xfrm>
          <a:prstGeom prst="rect">
            <a:avLst/>
          </a:prstGeom>
          <a:solidFill>
            <a:srgbClr val="fffae8"/>
          </a:solidFill>
          <a:ln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Côté élèves : 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Pour les enseignants : 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26" name="Espace réservé du contenu 11"/>
          <p:cNvSpPr/>
          <p:nvPr/>
        </p:nvSpPr>
        <p:spPr>
          <a:xfrm>
            <a:off x="408600" y="3190320"/>
            <a:ext cx="329616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Objectifs du projet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7" name="Espace réservé du contenu 11"/>
          <p:cNvSpPr/>
          <p:nvPr/>
        </p:nvSpPr>
        <p:spPr>
          <a:xfrm>
            <a:off x="408600" y="5217480"/>
            <a:ext cx="312552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Principes éthiques et valeurs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8" name="ZoneTexte 17"/>
          <p:cNvSpPr/>
          <p:nvPr/>
        </p:nvSpPr>
        <p:spPr>
          <a:xfrm>
            <a:off x="408600" y="3522600"/>
            <a:ext cx="10992240" cy="1186920"/>
          </a:xfrm>
          <a:prstGeom prst="rect">
            <a:avLst/>
          </a:prstGeom>
          <a:solidFill>
            <a:srgbClr val="69bec0"/>
          </a:solidFill>
          <a:ln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Pour les élèves : (à remplir)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Pour les enseignants : 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29" name="ZoneTexte 19"/>
          <p:cNvSpPr/>
          <p:nvPr/>
        </p:nvSpPr>
        <p:spPr>
          <a:xfrm>
            <a:off x="408600" y="5511240"/>
            <a:ext cx="10992240" cy="638280"/>
          </a:xfrm>
          <a:prstGeom prst="rect">
            <a:avLst/>
          </a:prstGeom>
          <a:solidFill>
            <a:srgbClr val="afc3e6"/>
          </a:solidFill>
          <a:ln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e 6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131" name="Image 1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2" name="Image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3" name="Image 3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4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5" name="ZoneTexte 14"/>
          <p:cNvSpPr/>
          <p:nvPr/>
        </p:nvSpPr>
        <p:spPr>
          <a:xfrm>
            <a:off x="2301480" y="311040"/>
            <a:ext cx="7270920" cy="27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CARTE D’IDENTITÉ DU PROJET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6" name="Espace réservé du contenu 11"/>
          <p:cNvSpPr/>
          <p:nvPr/>
        </p:nvSpPr>
        <p:spPr>
          <a:xfrm>
            <a:off x="408600" y="1226880"/>
            <a:ext cx="17294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Mise en œuvre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7" name="ZoneTexte 16"/>
          <p:cNvSpPr/>
          <p:nvPr/>
        </p:nvSpPr>
        <p:spPr>
          <a:xfrm>
            <a:off x="408600" y="1744920"/>
            <a:ext cx="3064320" cy="3655800"/>
          </a:xfrm>
          <a:prstGeom prst="rect">
            <a:avLst/>
          </a:prstGeom>
          <a:solidFill>
            <a:srgbClr val="ffc000"/>
          </a:solidFill>
          <a:ln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Wingdings" charset="2"/>
              <a:buChar char="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(Étape)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Wingdings" charset="2"/>
              <a:buChar char="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(Étape)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8" name="Espace réservé du contenu 11"/>
          <p:cNvSpPr/>
          <p:nvPr/>
        </p:nvSpPr>
        <p:spPr>
          <a:xfrm>
            <a:off x="3797640" y="1226880"/>
            <a:ext cx="329616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Ressources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9" name="Espace réservé du contenu 11"/>
          <p:cNvSpPr/>
          <p:nvPr/>
        </p:nvSpPr>
        <p:spPr>
          <a:xfrm>
            <a:off x="7745040" y="1226880"/>
            <a:ext cx="394848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Outils créés pour l’analyse du projet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0" name="ZoneTexte 12"/>
          <p:cNvSpPr/>
          <p:nvPr/>
        </p:nvSpPr>
        <p:spPr>
          <a:xfrm>
            <a:off x="3797640" y="1744920"/>
            <a:ext cx="3433320" cy="3655800"/>
          </a:xfrm>
          <a:prstGeom prst="rect">
            <a:avLst/>
          </a:prstGeom>
          <a:solidFill>
            <a:srgbClr val="d5fff4"/>
          </a:solidFill>
          <a:ln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Calibri"/>
              <a:buChar char="→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Calibri"/>
              <a:buChar char="→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1" name="ZoneTexte 13"/>
          <p:cNvSpPr/>
          <p:nvPr/>
        </p:nvSpPr>
        <p:spPr>
          <a:xfrm>
            <a:off x="7745040" y="1744920"/>
            <a:ext cx="3701520" cy="3655800"/>
          </a:xfrm>
          <a:prstGeom prst="rect">
            <a:avLst/>
          </a:prstGeom>
          <a:solidFill>
            <a:srgbClr val="005841"/>
          </a:solidFill>
          <a:ln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ffffff"/>
              </a:buClr>
              <a:buFont typeface="Calibri"/>
              <a:buChar char="˃"/>
            </a:pPr>
            <a:r>
              <a:rPr b="1" lang="fr-FR" sz="1800" spc="-1" strike="noStrike">
                <a:solidFill>
                  <a:srgbClr val="ffffff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ffffff"/>
              </a:buClr>
              <a:buFont typeface="Calibri"/>
              <a:buChar char="˃"/>
            </a:pPr>
            <a:r>
              <a:rPr b="1" lang="fr-FR" sz="1800" spc="-1" strike="noStrike">
                <a:solidFill>
                  <a:srgbClr val="ffffff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e 6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143" name="Image 1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4" name="Image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5" name="Image 3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6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47" name="ZoneTexte 14"/>
          <p:cNvSpPr/>
          <p:nvPr/>
        </p:nvSpPr>
        <p:spPr>
          <a:xfrm>
            <a:off x="3877560" y="3558600"/>
            <a:ext cx="3036600" cy="82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PingFang SC"/>
              </a:rPr>
              <a:t>CARTE MENTALE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PingFang SC"/>
              </a:rPr>
              <a:t>DES ÉLÉMENTS CLÉS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PingFang SC"/>
              </a:rPr>
              <a:t>DU BILAN D’UN PROJET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48" name="Connecteur droit avec flèche 22"/>
          <p:cNvSpPr/>
          <p:nvPr/>
        </p:nvSpPr>
        <p:spPr>
          <a:xfrm flipH="1" flipV="1">
            <a:off x="4354920" y="2705040"/>
            <a:ext cx="361080" cy="557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onnecteur droit avec flèche 29"/>
          <p:cNvSpPr/>
          <p:nvPr/>
        </p:nvSpPr>
        <p:spPr>
          <a:xfrm flipH="1">
            <a:off x="2323800" y="5001840"/>
            <a:ext cx="217440" cy="391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onnecteur droit avec flèche 31"/>
          <p:cNvSpPr/>
          <p:nvPr/>
        </p:nvSpPr>
        <p:spPr>
          <a:xfrm flipV="1">
            <a:off x="6726960" y="3019320"/>
            <a:ext cx="713880" cy="29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onnecteur droit avec flèche 36"/>
          <p:cNvSpPr/>
          <p:nvPr/>
        </p:nvSpPr>
        <p:spPr>
          <a:xfrm flipH="1">
            <a:off x="8312760" y="4908240"/>
            <a:ext cx="406440" cy="885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onnecteur droit avec flèche 40"/>
          <p:cNvSpPr/>
          <p:nvPr/>
        </p:nvSpPr>
        <p:spPr>
          <a:xfrm>
            <a:off x="8911440" y="4899600"/>
            <a:ext cx="293760" cy="15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onnecteur droit avec flèche 43"/>
          <p:cNvSpPr/>
          <p:nvPr/>
        </p:nvSpPr>
        <p:spPr>
          <a:xfrm>
            <a:off x="6973920" y="3980160"/>
            <a:ext cx="1086120" cy="421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Rectangle 4"/>
          <p:cNvSpPr/>
          <p:nvPr/>
        </p:nvSpPr>
        <p:spPr>
          <a:xfrm>
            <a:off x="765000" y="2252520"/>
            <a:ext cx="4469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69bec0"/>
                </a:solidFill>
                <a:latin typeface="Calibri"/>
              </a:rPr>
              <a:t>1. RECUEIL DE DONNÉES ET INTERPRÉTATION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5" name="Rectangle 7"/>
          <p:cNvSpPr/>
          <p:nvPr/>
        </p:nvSpPr>
        <p:spPr>
          <a:xfrm>
            <a:off x="7636320" y="2813040"/>
            <a:ext cx="3518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69bec0"/>
                </a:solidFill>
                <a:latin typeface="Calibri"/>
              </a:rPr>
              <a:t>2. SYNTHÈSE DES EFFETS PRODUITS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6" name="Rectangle 13"/>
          <p:cNvSpPr/>
          <p:nvPr/>
        </p:nvSpPr>
        <p:spPr>
          <a:xfrm>
            <a:off x="7517160" y="4478760"/>
            <a:ext cx="3669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69bec0"/>
                </a:solidFill>
                <a:latin typeface="Calibri"/>
              </a:rPr>
              <a:t>3. RÉPONSES AUX PROBLÉMATIQUES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7" name="Rectangle 16"/>
          <p:cNvSpPr/>
          <p:nvPr/>
        </p:nvSpPr>
        <p:spPr>
          <a:xfrm>
            <a:off x="1722240" y="4585680"/>
            <a:ext cx="1755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69bec0"/>
                </a:solidFill>
                <a:latin typeface="Calibri"/>
              </a:rPr>
              <a:t>4. PERSPECTIVES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8" name="Rectangle 17"/>
          <p:cNvSpPr/>
          <p:nvPr/>
        </p:nvSpPr>
        <p:spPr>
          <a:xfrm>
            <a:off x="595800" y="1627560"/>
            <a:ext cx="1738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Critères choisis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59" name="Rectangle 18"/>
          <p:cNvSpPr/>
          <p:nvPr/>
        </p:nvSpPr>
        <p:spPr>
          <a:xfrm>
            <a:off x="2341440" y="956160"/>
            <a:ext cx="1295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Indicateurs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0" name="Connecteur droit avec flèche 37"/>
          <p:cNvSpPr/>
          <p:nvPr/>
        </p:nvSpPr>
        <p:spPr>
          <a:xfrm flipV="1">
            <a:off x="3442320" y="1827000"/>
            <a:ext cx="543600" cy="39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onnecteur droit avec flèche 38"/>
          <p:cNvSpPr/>
          <p:nvPr/>
        </p:nvSpPr>
        <p:spPr>
          <a:xfrm flipH="1" flipV="1">
            <a:off x="2334960" y="1931040"/>
            <a:ext cx="372960" cy="262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Espace réservé du contenu 11"/>
          <p:cNvSpPr/>
          <p:nvPr/>
        </p:nvSpPr>
        <p:spPr>
          <a:xfrm>
            <a:off x="3764160" y="1504080"/>
            <a:ext cx="15800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Interprétation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3" name="Connecteur droit avec flèche 42"/>
          <p:cNvSpPr/>
          <p:nvPr/>
        </p:nvSpPr>
        <p:spPr>
          <a:xfrm flipH="1" flipV="1">
            <a:off x="2979720" y="1478520"/>
            <a:ext cx="74880" cy="653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Espace réservé du contenu 11"/>
          <p:cNvSpPr/>
          <p:nvPr/>
        </p:nvSpPr>
        <p:spPr>
          <a:xfrm>
            <a:off x="6023160" y="1498320"/>
            <a:ext cx="282672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Apprentissages renforcés des élèves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5" name="Espace réservé du contenu 11"/>
          <p:cNvSpPr/>
          <p:nvPr/>
        </p:nvSpPr>
        <p:spPr>
          <a:xfrm>
            <a:off x="8424000" y="711000"/>
            <a:ext cx="329616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Retombées, attendues et inattendues 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66" name="Espace réservé du contenu 11"/>
          <p:cNvSpPr/>
          <p:nvPr/>
        </p:nvSpPr>
        <p:spPr>
          <a:xfrm>
            <a:off x="9813600" y="1989000"/>
            <a:ext cx="212076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Développement professionnel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7" name="Espace réservé du contenu 11"/>
          <p:cNvSpPr/>
          <p:nvPr/>
        </p:nvSpPr>
        <p:spPr>
          <a:xfrm>
            <a:off x="8930520" y="5141160"/>
            <a:ext cx="289080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Problématiques des élèves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8" name="Espace réservé du contenu 11"/>
          <p:cNvSpPr/>
          <p:nvPr/>
        </p:nvSpPr>
        <p:spPr>
          <a:xfrm>
            <a:off x="5882400" y="5833440"/>
            <a:ext cx="342396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Problématiques des enseignants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69" name="Espace réservé du contenu 11"/>
          <p:cNvSpPr/>
          <p:nvPr/>
        </p:nvSpPr>
        <p:spPr>
          <a:xfrm>
            <a:off x="871920" y="5407200"/>
            <a:ext cx="300060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Quel avenir pour ce projet ?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70" name="Connecteur droit avec flèche 55"/>
          <p:cNvSpPr/>
          <p:nvPr/>
        </p:nvSpPr>
        <p:spPr>
          <a:xfrm flipH="1" flipV="1">
            <a:off x="8136360" y="2131560"/>
            <a:ext cx="240840" cy="599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onnecteur droit avec flèche 57"/>
          <p:cNvSpPr/>
          <p:nvPr/>
        </p:nvSpPr>
        <p:spPr>
          <a:xfrm flipV="1">
            <a:off x="8942400" y="1461960"/>
            <a:ext cx="491400" cy="1303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onnecteur droit avec flèche 59"/>
          <p:cNvSpPr/>
          <p:nvPr/>
        </p:nvSpPr>
        <p:spPr>
          <a:xfrm flipV="1">
            <a:off x="9432720" y="2483640"/>
            <a:ext cx="505800" cy="32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Rectangle à coins arrondis 131"/>
          <p:cNvSpPr/>
          <p:nvPr/>
        </p:nvSpPr>
        <p:spPr>
          <a:xfrm>
            <a:off x="4107600" y="3400560"/>
            <a:ext cx="2662920" cy="1139040"/>
          </a:xfrm>
          <a:prstGeom prst="roundRect">
            <a:avLst>
              <a:gd name="adj" fmla="val 16667"/>
            </a:avLst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onnecteur droit avec flèche 17"/>
          <p:cNvSpPr/>
          <p:nvPr/>
        </p:nvSpPr>
        <p:spPr>
          <a:xfrm flipH="1">
            <a:off x="3289680" y="4246920"/>
            <a:ext cx="443520" cy="267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20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e 6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176" name="Image 1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7" name="Image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8" name="Image 3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9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80" name="ZoneTexte 14"/>
          <p:cNvSpPr/>
          <p:nvPr/>
        </p:nvSpPr>
        <p:spPr>
          <a:xfrm>
            <a:off x="2301480" y="311040"/>
            <a:ext cx="7270920" cy="27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BILAN DU PROJET : RECUEIL DE DONNÉES ET INTERPRÉTATION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1" name="Espace réservé du contenu 11"/>
          <p:cNvSpPr/>
          <p:nvPr/>
        </p:nvSpPr>
        <p:spPr>
          <a:xfrm>
            <a:off x="408600" y="1226880"/>
            <a:ext cx="17294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Critères choisis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2" name="ZoneTexte 16"/>
          <p:cNvSpPr/>
          <p:nvPr/>
        </p:nvSpPr>
        <p:spPr>
          <a:xfrm>
            <a:off x="408600" y="1744920"/>
            <a:ext cx="3064320" cy="3655800"/>
          </a:xfrm>
          <a:prstGeom prst="rect">
            <a:avLst/>
          </a:prstGeom>
          <a:solidFill>
            <a:srgbClr val="d776a4"/>
          </a:solidFill>
          <a:ln>
            <a:solidFill>
              <a:srgbClr val="d776a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3" name="Espace réservé du contenu 11"/>
          <p:cNvSpPr/>
          <p:nvPr/>
        </p:nvSpPr>
        <p:spPr>
          <a:xfrm>
            <a:off x="3797640" y="1226880"/>
            <a:ext cx="329616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Indicateurs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4" name="Espace réservé du contenu 11"/>
          <p:cNvSpPr/>
          <p:nvPr/>
        </p:nvSpPr>
        <p:spPr>
          <a:xfrm>
            <a:off x="7745040" y="1226880"/>
            <a:ext cx="394848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Interprétation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5" name="ZoneTexte 12"/>
          <p:cNvSpPr/>
          <p:nvPr/>
        </p:nvSpPr>
        <p:spPr>
          <a:xfrm>
            <a:off x="3797640" y="1744920"/>
            <a:ext cx="3433320" cy="3656520"/>
          </a:xfrm>
          <a:prstGeom prst="rect">
            <a:avLst/>
          </a:prstGeom>
          <a:solidFill>
            <a:srgbClr val="5b9bd5"/>
          </a:solidFill>
          <a:ln>
            <a:solidFill>
              <a:srgbClr val="5b9bd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Wingdings" charset="2"/>
              <a:buChar char="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Wingdings" charset="2"/>
              <a:buChar char="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6" name="ZoneTexte 13"/>
          <p:cNvSpPr/>
          <p:nvPr/>
        </p:nvSpPr>
        <p:spPr>
          <a:xfrm>
            <a:off x="7745040" y="1744920"/>
            <a:ext cx="3701520" cy="3649680"/>
          </a:xfrm>
          <a:prstGeom prst="rect">
            <a:avLst/>
          </a:prstGeom>
          <a:solidFill>
            <a:srgbClr val="d5fff4"/>
          </a:solidFill>
          <a:ln w="0"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86760" rIns="86760" tIns="41760" bIns="4176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Wingdings" charset="2"/>
              <a:buChar char="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Wingdings" charset="2"/>
              <a:buChar char="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e 6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188" name="Image 1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9" name="Image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90" name="Image 3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1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92" name="ZoneTexte 14"/>
          <p:cNvSpPr/>
          <p:nvPr/>
        </p:nvSpPr>
        <p:spPr>
          <a:xfrm>
            <a:off x="2301480" y="311040"/>
            <a:ext cx="7270920" cy="27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BILAN DU PROJET : SYNTHÈSE DES EFFETS PRODUITS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93" name="Espace réservé du contenu 11"/>
          <p:cNvSpPr/>
          <p:nvPr/>
        </p:nvSpPr>
        <p:spPr>
          <a:xfrm>
            <a:off x="408600" y="1226880"/>
            <a:ext cx="282672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Apprentissages renforcés des élèves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94" name="ZoneTexte 16"/>
          <p:cNvSpPr/>
          <p:nvPr/>
        </p:nvSpPr>
        <p:spPr>
          <a:xfrm>
            <a:off x="408600" y="1909440"/>
            <a:ext cx="3064320" cy="3655800"/>
          </a:xfrm>
          <a:prstGeom prst="rect">
            <a:avLst/>
          </a:prstGeom>
          <a:noFill/>
          <a:ln w="28575">
            <a:solidFill>
              <a:srgbClr val="d776a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95" name="Espace réservé du contenu 11"/>
          <p:cNvSpPr/>
          <p:nvPr/>
        </p:nvSpPr>
        <p:spPr>
          <a:xfrm>
            <a:off x="3797640" y="1226880"/>
            <a:ext cx="329616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Retombées, attendues et inattendues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96" name="Espace réservé du contenu 11"/>
          <p:cNvSpPr/>
          <p:nvPr/>
        </p:nvSpPr>
        <p:spPr>
          <a:xfrm>
            <a:off x="7745040" y="1226880"/>
            <a:ext cx="394848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Développement professionnel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197" name="ZoneTexte 12"/>
          <p:cNvSpPr/>
          <p:nvPr/>
        </p:nvSpPr>
        <p:spPr>
          <a:xfrm>
            <a:off x="3797640" y="1918800"/>
            <a:ext cx="3433320" cy="3655800"/>
          </a:xfrm>
          <a:prstGeom prst="rect">
            <a:avLst/>
          </a:prstGeom>
          <a:solidFill>
            <a:srgbClr val="fffae8"/>
          </a:solidFill>
          <a:ln>
            <a:solidFill>
              <a:srgbClr val="36241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98" name="ZoneTexte 13"/>
          <p:cNvSpPr/>
          <p:nvPr/>
        </p:nvSpPr>
        <p:spPr>
          <a:xfrm>
            <a:off x="7745040" y="1918800"/>
            <a:ext cx="3701520" cy="3655800"/>
          </a:xfrm>
          <a:prstGeom prst="rect">
            <a:avLst/>
          </a:prstGeom>
          <a:solidFill>
            <a:srgbClr val="000091"/>
          </a:solidFill>
          <a:ln>
            <a:solidFill>
              <a:srgbClr val="00009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ffffff"/>
              </a:buClr>
              <a:buFont typeface="Calibri"/>
              <a:buChar char="˃"/>
            </a:pPr>
            <a:r>
              <a:rPr b="1" lang="fr-FR" sz="1800" spc="-1" strike="noStrike">
                <a:solidFill>
                  <a:srgbClr val="ffffff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ffffff"/>
              </a:buClr>
              <a:buFont typeface="Calibri"/>
              <a:buChar char="˃"/>
            </a:pPr>
            <a:r>
              <a:rPr b="1" lang="fr-FR" sz="1800" spc="-1" strike="noStrike">
                <a:solidFill>
                  <a:srgbClr val="ffffff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roupe 6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200" name="Image 1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01" name="Image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02" name="Image 3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3" name="Espace réservé du pied de page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04" name="ZoneTexte 14"/>
          <p:cNvSpPr/>
          <p:nvPr/>
        </p:nvSpPr>
        <p:spPr>
          <a:xfrm>
            <a:off x="2301480" y="311040"/>
            <a:ext cx="7270920" cy="27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PROPOSITIONS DE RÉPONSES AUX PROBLÉMATIQUES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5" name="Espace réservé du contenu 11"/>
          <p:cNvSpPr/>
          <p:nvPr/>
        </p:nvSpPr>
        <p:spPr>
          <a:xfrm>
            <a:off x="408600" y="1226880"/>
            <a:ext cx="385092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Problématiques des élèves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6" name="ZoneTexte 16"/>
          <p:cNvSpPr/>
          <p:nvPr/>
        </p:nvSpPr>
        <p:spPr>
          <a:xfrm>
            <a:off x="408600" y="1744920"/>
            <a:ext cx="10930680" cy="1490760"/>
          </a:xfrm>
          <a:prstGeom prst="rect">
            <a:avLst/>
          </a:prstGeom>
          <a:solidFill>
            <a:srgbClr val="69bec0"/>
          </a:solidFill>
          <a:ln w="36000">
            <a:solidFill>
              <a:srgbClr val="69be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104760" rIns="104760" tIns="59760" bIns="5976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7" name="Espace réservé du contenu 11"/>
          <p:cNvSpPr/>
          <p:nvPr/>
        </p:nvSpPr>
        <p:spPr>
          <a:xfrm>
            <a:off x="408600" y="3678480"/>
            <a:ext cx="385092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499"/>
              </a:spcAft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Problématiques des enseignants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8" name="ZoneTexte 19"/>
          <p:cNvSpPr/>
          <p:nvPr/>
        </p:nvSpPr>
        <p:spPr>
          <a:xfrm>
            <a:off x="421560" y="4192560"/>
            <a:ext cx="10909080" cy="1461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9" name=""/>
          <p:cNvSpPr txBox="1"/>
          <p:nvPr/>
        </p:nvSpPr>
        <p:spPr>
          <a:xfrm>
            <a:off x="5995080" y="3270240"/>
            <a:ext cx="244800" cy="34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fr-FR" sz="1800" spc="-1" strike="noStrike">
                <a:latin typeface="Arial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oogle Shape;258;p9"/>
          <p:cNvGrpSpPr/>
          <p:nvPr/>
        </p:nvGrpSpPr>
        <p:grpSpPr>
          <a:xfrm>
            <a:off x="317160" y="223920"/>
            <a:ext cx="1690200" cy="485640"/>
            <a:chOff x="317160" y="223920"/>
            <a:chExt cx="1690200" cy="485640"/>
          </a:xfrm>
        </p:grpSpPr>
        <p:pic>
          <p:nvPicPr>
            <p:cNvPr id="211" name="Google Shape;259;p 2" descr=""/>
            <p:cNvPicPr/>
            <p:nvPr/>
          </p:nvPicPr>
          <p:blipFill>
            <a:blip r:embed="rId1"/>
            <a:stretch/>
          </p:blipFill>
          <p:spPr>
            <a:xfrm>
              <a:off x="1405800" y="253800"/>
              <a:ext cx="601560" cy="424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2" name="Google Shape;260;p 2" descr=""/>
            <p:cNvPicPr/>
            <p:nvPr/>
          </p:nvPicPr>
          <p:blipFill>
            <a:blip r:embed="rId2"/>
            <a:stretch/>
          </p:blipFill>
          <p:spPr>
            <a:xfrm>
              <a:off x="317160" y="223920"/>
              <a:ext cx="508680" cy="4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13" name="Google Shape;261;p 2" descr=""/>
            <p:cNvPicPr/>
            <p:nvPr/>
          </p:nvPicPr>
          <p:blipFill>
            <a:blip r:embed="rId3"/>
            <a:stretch/>
          </p:blipFill>
          <p:spPr>
            <a:xfrm>
              <a:off x="846000" y="249120"/>
              <a:ext cx="529920" cy="4338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4" name="Google Shape;262;p 2"/>
          <p:cNvSpPr/>
          <p:nvPr/>
        </p:nvSpPr>
        <p:spPr>
          <a:xfrm>
            <a:off x="317160" y="6456960"/>
            <a:ext cx="5902200" cy="23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000" spc="-1" strike="noStrike">
                <a:solidFill>
                  <a:srgbClr val="000091"/>
                </a:solidFill>
                <a:latin typeface="Arial"/>
                <a:ea typeface="Arial"/>
              </a:rPr>
              <a:t>ÉAFC – CARDIE @CardieCréteil, projet CVE-CNR (année)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15" name="Google Shape;263;p 2"/>
          <p:cNvSpPr/>
          <p:nvPr/>
        </p:nvSpPr>
        <p:spPr>
          <a:xfrm>
            <a:off x="2301480" y="311040"/>
            <a:ext cx="7270920" cy="27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PERSPECTIVES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16" name="Google Shape;264;p 2"/>
          <p:cNvSpPr/>
          <p:nvPr/>
        </p:nvSpPr>
        <p:spPr>
          <a:xfrm>
            <a:off x="911520" y="1140480"/>
            <a:ext cx="346392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d776a4"/>
                </a:solidFill>
                <a:latin typeface="Arial"/>
                <a:ea typeface="Arial"/>
              </a:rPr>
              <a:t>Quel avenir pour ce projet ?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17" name="Google Shape;265;p 2"/>
          <p:cNvSpPr/>
          <p:nvPr/>
        </p:nvSpPr>
        <p:spPr>
          <a:xfrm>
            <a:off x="941760" y="1368000"/>
            <a:ext cx="10608480" cy="146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Le poursuivre, l’ajuster, l’amplifier ?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Envisager un essaimage à l’interne, à l’externe ?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Lancer un nouveau projet, né du bilan et des retombées de ce projet ?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Autres ? 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18" name="Google Shape;266;p 2"/>
          <p:cNvSpPr/>
          <p:nvPr/>
        </p:nvSpPr>
        <p:spPr>
          <a:xfrm>
            <a:off x="941760" y="3177720"/>
            <a:ext cx="10608480" cy="204228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›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›"/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›"/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›"/>
            </a:pPr>
            <a:r>
              <a:rPr b="1" lang="fr-FR" sz="1800" spc="-1" strike="noStrike">
                <a:solidFill>
                  <a:srgbClr val="000091"/>
                </a:solidFill>
                <a:latin typeface="Calibri"/>
                <a:ea typeface="Calibri"/>
              </a:rPr>
              <a:t>(à remplir)</a:t>
            </a:r>
            <a:endParaRPr b="0" lang="fr-FR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91"/>
              </a:buClr>
              <a:buFont typeface="Arial"/>
              <a:buChar char="•"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Application>LibreOffice/7.3.3.2$Windows_X86_64 LibreOffice_project/d1d0ea68f081ee2800a922cac8f79445e4603348</Application>
  <AppVersion>15.0000</AppVersion>
  <Words>482</Words>
  <Paragraphs>207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2023-09-26T13:42:05Z</dcterms:created>
  <dc:creator>Anaelle Weiss</dc:creator>
  <dc:description/>
  <dc:language>fr-FR</dc:language>
  <cp:lastModifiedBy/>
  <dcterms:modified xsi:type="dcterms:W3CDTF">2023-10-24T13:03:12Z</dcterms:modified>
  <cp:revision>104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9</vt:i4>
  </property>
</Properties>
</file>